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7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73" r:id="rId8"/>
    <p:sldId id="2147470808" r:id="rId9"/>
    <p:sldId id="261" r:id="rId10"/>
    <p:sldId id="262" r:id="rId11"/>
    <p:sldId id="264" r:id="rId12"/>
    <p:sldId id="265" r:id="rId13"/>
    <p:sldId id="2147470811" r:id="rId14"/>
    <p:sldId id="2147470810" r:id="rId15"/>
    <p:sldId id="2147470809" r:id="rId16"/>
    <p:sldId id="266" r:id="rId17"/>
    <p:sldId id="267" r:id="rId18"/>
    <p:sldId id="2147470813" r:id="rId19"/>
    <p:sldId id="268" r:id="rId20"/>
    <p:sldId id="269" r:id="rId21"/>
    <p:sldId id="270" r:id="rId22"/>
    <p:sldId id="271" r:id="rId23"/>
    <p:sldId id="275" r:id="rId24"/>
    <p:sldId id="940" r:id="rId25"/>
    <p:sldId id="2147470782" r:id="rId26"/>
    <p:sldId id="2147470783" r:id="rId27"/>
    <p:sldId id="2147470784" r:id="rId28"/>
    <p:sldId id="2147470806" r:id="rId29"/>
    <p:sldId id="2147470785" r:id="rId30"/>
    <p:sldId id="2147470786" r:id="rId31"/>
    <p:sldId id="272" r:id="rId32"/>
    <p:sldId id="263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135"/>
  </p:normalViewPr>
  <p:slideViewPr>
    <p:cSldViewPr snapToGrid="0">
      <p:cViewPr varScale="1">
        <p:scale>
          <a:sx n="155" d="100"/>
          <a:sy n="155" d="100"/>
        </p:scale>
        <p:origin x="104" y="2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hot, Agnes" userId="f099cddd-b5f6-4d61-b871-278d0a6a9858" providerId="ADAL" clId="{54057F83-0745-4233-A7F0-3BB2E14F986C}"/>
    <pc:docChg chg="modSld">
      <pc:chgData name="Gehot, Agnes" userId="f099cddd-b5f6-4d61-b871-278d0a6a9858" providerId="ADAL" clId="{54057F83-0745-4233-A7F0-3BB2E14F986C}" dt="2024-10-03T13:25:17.926" v="0" actId="1076"/>
      <pc:docMkLst>
        <pc:docMk/>
      </pc:docMkLst>
      <pc:sldChg chg="modSp mod">
        <pc:chgData name="Gehot, Agnes" userId="f099cddd-b5f6-4d61-b871-278d0a6a9858" providerId="ADAL" clId="{54057F83-0745-4233-A7F0-3BB2E14F986C}" dt="2024-10-03T13:25:17.926" v="0" actId="1076"/>
        <pc:sldMkLst>
          <pc:docMk/>
          <pc:sldMk cId="1901424969" sldId="256"/>
        </pc:sldMkLst>
        <pc:picChg chg="mod">
          <ac:chgData name="Gehot, Agnes" userId="f099cddd-b5f6-4d61-b871-278d0a6a9858" providerId="ADAL" clId="{54057F83-0745-4233-A7F0-3BB2E14F986C}" dt="2024-10-03T13:25:17.926" v="0" actId="1076"/>
          <ac:picMkLst>
            <pc:docMk/>
            <pc:sldMk cId="1901424969" sldId="256"/>
            <ac:picMk id="6" creationId="{694956D9-E22F-C170-408A-A105D6350CD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ebastiantrousil\Documents\Documents%20-%20Sebastian&#8217;s%20MacBook%20Pro\3_Work\Oligonucleotides\Alta\Data%20comparisons\Antibody%20approva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Approved antibody</a:t>
            </a:r>
            <a:r>
              <a:rPr lang="en-US" b="1" baseline="0" dirty="0"/>
              <a:t> and RNAi drugs</a:t>
            </a:r>
            <a:endParaRPr lang="en-US" b="1" dirty="0"/>
          </a:p>
        </c:rich>
      </c:tx>
      <c:layout>
        <c:manualLayout>
          <c:xMode val="edge"/>
          <c:yMode val="edge"/>
          <c:x val="0.34479327008696609"/>
          <c:y val="4.7851680245276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E"/>
        </a:p>
      </c:txPr>
    </c:title>
    <c:autoTitleDeleted val="0"/>
    <c:plotArea>
      <c:layout/>
      <c:areaChart>
        <c:grouping val="standard"/>
        <c:varyColors val="0"/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Line!$B$2:$AW$2</c:f>
              <c:numCache>
                <c:formatCode>General</c:formatCode>
                <c:ptCount val="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C-254A-92E8-87B611C36B0D}"/>
            </c:ext>
          </c:extLst>
        </c:ser>
        <c:ser>
          <c:idx val="0"/>
          <c:order val="0"/>
          <c:tx>
            <c:v>Antibody</c:v>
          </c:tx>
          <c:spPr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6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c:spPr>
          <c:cat>
            <c:numRef>
              <c:f>Line!$B$1:$AW$1</c:f>
              <c:numCache>
                <c:formatCode>General</c:formatCode>
                <c:ptCount val="48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  <c:pt idx="47">
                  <c:v>2022</c:v>
                </c:pt>
              </c:numCache>
            </c:numRef>
          </c:cat>
          <c:val>
            <c:numRef>
              <c:f>Line!$B$4:$AW$4</c:f>
              <c:numCache>
                <c:formatCode>General</c:formatCode>
                <c:ptCount val="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2</c:v>
                </c:pt>
                <c:pt idx="23">
                  <c:v>6</c:v>
                </c:pt>
                <c:pt idx="24">
                  <c:v>6</c:v>
                </c:pt>
                <c:pt idx="25">
                  <c:v>7</c:v>
                </c:pt>
                <c:pt idx="26">
                  <c:v>8</c:v>
                </c:pt>
                <c:pt idx="27">
                  <c:v>10</c:v>
                </c:pt>
                <c:pt idx="28">
                  <c:v>13</c:v>
                </c:pt>
                <c:pt idx="29">
                  <c:v>16</c:v>
                </c:pt>
                <c:pt idx="30">
                  <c:v>16</c:v>
                </c:pt>
                <c:pt idx="31">
                  <c:v>18</c:v>
                </c:pt>
                <c:pt idx="32">
                  <c:v>19</c:v>
                </c:pt>
                <c:pt idx="33">
                  <c:v>20</c:v>
                </c:pt>
                <c:pt idx="34">
                  <c:v>26</c:v>
                </c:pt>
                <c:pt idx="35">
                  <c:v>27</c:v>
                </c:pt>
                <c:pt idx="36">
                  <c:v>30</c:v>
                </c:pt>
                <c:pt idx="37">
                  <c:v>32</c:v>
                </c:pt>
                <c:pt idx="38">
                  <c:v>34</c:v>
                </c:pt>
                <c:pt idx="39">
                  <c:v>40</c:v>
                </c:pt>
                <c:pt idx="40">
                  <c:v>49</c:v>
                </c:pt>
                <c:pt idx="41">
                  <c:v>55</c:v>
                </c:pt>
                <c:pt idx="42">
                  <c:v>65</c:v>
                </c:pt>
                <c:pt idx="43">
                  <c:v>78</c:v>
                </c:pt>
                <c:pt idx="44">
                  <c:v>85</c:v>
                </c:pt>
                <c:pt idx="45">
                  <c:v>97</c:v>
                </c:pt>
                <c:pt idx="46">
                  <c:v>110</c:v>
                </c:pt>
                <c:pt idx="47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C-254A-92E8-87B611C36B0D}"/>
            </c:ext>
          </c:extLst>
        </c:ser>
        <c:ser>
          <c:idx val="1"/>
          <c:order val="1"/>
          <c:tx>
            <c:v>siRNA</c:v>
          </c:tx>
          <c:spPr>
            <a:solidFill>
              <a:schemeClr val="accent5"/>
            </a:solidFill>
            <a:ln>
              <a:noFill/>
            </a:ln>
            <a:effectLst/>
          </c:spPr>
          <c:val>
            <c:numRef>
              <c:f>Line!$B$7:$AW$7</c:f>
              <c:numCache>
                <c:formatCode>General</c:formatCode>
                <c:ptCount val="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2</c:v>
                </c:pt>
                <c:pt idx="45">
                  <c:v>3</c:v>
                </c:pt>
                <c:pt idx="46">
                  <c:v>4</c:v>
                </c:pt>
                <c:pt idx="4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4C-254A-92E8-87B611C36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764192"/>
        <c:axId val="1465789568"/>
      </c:areaChart>
      <c:catAx>
        <c:axId val="1465764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465789568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146578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kern="1200" baseline="0" dirty="0">
                    <a:solidFill>
                      <a:srgbClr val="231F20">
                        <a:lumMod val="65000"/>
                        <a:lumOff val="35000"/>
                      </a:srgbClr>
                    </a:solidFill>
                  </a:rPr>
                  <a:t>FDA approvals (cumulative)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1465764192"/>
        <c:crossesAt val="1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046E4-DC4C-A34A-A185-B720B5B201A1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F5405-EDD3-AA40-A418-7D68A4688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2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DDC6-BDF1-CD43-3BDC-8EB0A33F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5B818-63D3-C81F-44A4-AEBE99ABD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10B75-61BE-F6E3-0AEB-976ABFA3B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8BA9-5C72-BC53-4F3D-49830210C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18F97-729E-3948-AA5D-5576BC6A9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91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F5EAF-01BC-7284-41FC-3B85C3B2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10392-91E6-2C9C-A7B2-7B2FC1C15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4AE0D-E0E3-B69D-5F50-340679624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5D240-CBA8-F5FD-692A-844E9738D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18F97-729E-3948-AA5D-5576BC6A9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5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18F97-729E-3948-AA5D-5576BC6A9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15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06C1-C9E0-579A-3F1E-5B523C0CE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F44E8-25C0-10B9-C28B-3C4EEF44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EB34-5410-411E-DCB9-65768127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D7327-55B6-1A16-EF1D-7F691F56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5FCB2-96B5-A318-3936-A98C1DE0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5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BCCD-4DE4-3A06-37F5-CF8EA6CE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3BF21-8C88-62BD-5E64-8547BD580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22116-7829-8F75-6130-63DAFF6D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8723-1C21-F8D4-A40A-5E32DCC8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F5AC0-A531-4BD8-B3BA-C7EE2430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35D46-13E0-5E5C-F1FF-65F9CCEF6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3E4DA-BAE0-570E-9CB3-5419242BD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A613A-FDC6-AEB0-0FB6-D1F7AE89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96747-C428-A25E-6F4D-26FECBF0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46F97-747E-1EFC-DAD1-C4ACB31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3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C14E3C68-3C1B-DBA9-37F0-E28864C22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"/>
          <a:stretch/>
        </p:blipFill>
        <p:spPr>
          <a:xfrm>
            <a:off x="2960914" y="-22834"/>
            <a:ext cx="9231086" cy="6880834"/>
          </a:xfrm>
          <a:prstGeom prst="rect">
            <a:avLst/>
          </a:prstGeom>
        </p:spPr>
      </p:pic>
      <p:pic>
        <p:nvPicPr>
          <p:cNvPr id="39" name="Picture 38" descr="A blue burst of light&#10;&#10;Description automatically generated">
            <a:extLst>
              <a:ext uri="{FF2B5EF4-FFF2-40B4-BE49-F238E27FC236}">
                <a16:creationId xmlns:a16="http://schemas.microsoft.com/office/drawing/2014/main" id="{B3A02FC6-E915-5C57-B89E-B64049FE8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077" b="21881"/>
          <a:stretch/>
        </p:blipFill>
        <p:spPr>
          <a:xfrm rot="7512685">
            <a:off x="-1084162" y="-3651016"/>
            <a:ext cx="13717582" cy="12401089"/>
          </a:xfrm>
          <a:custGeom>
            <a:avLst/>
            <a:gdLst>
              <a:gd name="connsiteX0" fmla="*/ 1 w 13717582"/>
              <a:gd name="connsiteY0" fmla="*/ 942727 h 12401089"/>
              <a:gd name="connsiteX1" fmla="*/ 0 w 13717582"/>
              <a:gd name="connsiteY1" fmla="*/ 0 h 12401089"/>
              <a:gd name="connsiteX2" fmla="*/ 7770437 w 13717582"/>
              <a:gd name="connsiteY2" fmla="*/ 0 h 12401089"/>
              <a:gd name="connsiteX3" fmla="*/ 13717582 w 13717582"/>
              <a:gd name="connsiteY3" fmla="*/ 8427050 h 12401089"/>
              <a:gd name="connsiteX4" fmla="*/ 8086407 w 13717582"/>
              <a:gd name="connsiteY4" fmla="*/ 12401089 h 1240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7582" h="12401089">
                <a:moveTo>
                  <a:pt x="1" y="942727"/>
                </a:moveTo>
                <a:lnTo>
                  <a:pt x="0" y="0"/>
                </a:lnTo>
                <a:lnTo>
                  <a:pt x="7770437" y="0"/>
                </a:lnTo>
                <a:lnTo>
                  <a:pt x="13717582" y="8427050"/>
                </a:lnTo>
                <a:lnTo>
                  <a:pt x="8086407" y="12401089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97FAEB-C034-B0F2-E19B-17079386FFE4}"/>
              </a:ext>
            </a:extLst>
          </p:cNvPr>
          <p:cNvSpPr/>
          <p:nvPr userDrawn="1"/>
        </p:nvSpPr>
        <p:spPr>
          <a:xfrm>
            <a:off x="-2" y="0"/>
            <a:ext cx="5501076" cy="6858000"/>
          </a:xfrm>
          <a:prstGeom prst="rect">
            <a:avLst/>
          </a:prstGeom>
          <a:gradFill flip="none" rotWithShape="1">
            <a:gsLst>
              <a:gs pos="64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D939-592C-BEB4-BAAA-B0E0BBE56A84}"/>
              </a:ext>
            </a:extLst>
          </p:cNvPr>
          <p:cNvSpPr/>
          <p:nvPr userDrawn="1"/>
        </p:nvSpPr>
        <p:spPr>
          <a:xfrm>
            <a:off x="1524" y="-11417"/>
            <a:ext cx="12188952" cy="6880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D721E6-8D58-6079-3CAF-922DC006E34D}"/>
              </a:ext>
            </a:extLst>
          </p:cNvPr>
          <p:cNvSpPr/>
          <p:nvPr userDrawn="1"/>
        </p:nvSpPr>
        <p:spPr>
          <a:xfrm>
            <a:off x="2632295" y="6353561"/>
            <a:ext cx="909828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2619B47-0EDA-40C3-1CC0-9E681BC5E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301" y="2987295"/>
            <a:ext cx="6694146" cy="1709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EA5C1ECE-053D-6893-037E-406895BC8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301" y="4892689"/>
            <a:ext cx="6694146" cy="7381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4" name="Picture 53" descr="A logo with white text&#10;&#10;Description automatically generated">
            <a:extLst>
              <a:ext uri="{FF2B5EF4-FFF2-40B4-BE49-F238E27FC236}">
                <a16:creationId xmlns:a16="http://schemas.microsoft.com/office/drawing/2014/main" id="{EBCF29B9-1AFE-8E9F-CC7D-CCC83F18A5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" y="633130"/>
            <a:ext cx="2671278" cy="1709618"/>
          </a:xfrm>
          <a:prstGeom prst="rect">
            <a:avLst/>
          </a:prstGeom>
        </p:spPr>
      </p:pic>
      <p:sp>
        <p:nvSpPr>
          <p:cNvPr id="55" name="Footer Placeholder 12">
            <a:extLst>
              <a:ext uri="{FF2B5EF4-FFF2-40B4-BE49-F238E27FC236}">
                <a16:creationId xmlns:a16="http://schemas.microsoft.com/office/drawing/2014/main" id="{CD4F0EB5-0EBF-15F2-EC42-90A8DDA11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046" y="6168966"/>
            <a:ext cx="2079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Confidential and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2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– Te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C14E3C68-3C1B-DBA9-37F0-E28864C22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"/>
          <a:stretch/>
        </p:blipFill>
        <p:spPr>
          <a:xfrm>
            <a:off x="2960914" y="-22834"/>
            <a:ext cx="9231086" cy="6880834"/>
          </a:xfrm>
          <a:prstGeom prst="rect">
            <a:avLst/>
          </a:prstGeom>
        </p:spPr>
      </p:pic>
      <p:pic>
        <p:nvPicPr>
          <p:cNvPr id="39" name="Picture 38" descr="A blue burst of light&#10;&#10;Description automatically generated">
            <a:extLst>
              <a:ext uri="{FF2B5EF4-FFF2-40B4-BE49-F238E27FC236}">
                <a16:creationId xmlns:a16="http://schemas.microsoft.com/office/drawing/2014/main" id="{B3A02FC6-E915-5C57-B89E-B64049FE8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077" b="21881"/>
          <a:stretch/>
        </p:blipFill>
        <p:spPr>
          <a:xfrm rot="7512685">
            <a:off x="-1084162" y="-3640856"/>
            <a:ext cx="13717582" cy="12401089"/>
          </a:xfrm>
          <a:custGeom>
            <a:avLst/>
            <a:gdLst>
              <a:gd name="connsiteX0" fmla="*/ 1 w 13717582"/>
              <a:gd name="connsiteY0" fmla="*/ 942727 h 12401089"/>
              <a:gd name="connsiteX1" fmla="*/ 0 w 13717582"/>
              <a:gd name="connsiteY1" fmla="*/ 0 h 12401089"/>
              <a:gd name="connsiteX2" fmla="*/ 7770437 w 13717582"/>
              <a:gd name="connsiteY2" fmla="*/ 0 h 12401089"/>
              <a:gd name="connsiteX3" fmla="*/ 13717582 w 13717582"/>
              <a:gd name="connsiteY3" fmla="*/ 8427050 h 12401089"/>
              <a:gd name="connsiteX4" fmla="*/ 8086407 w 13717582"/>
              <a:gd name="connsiteY4" fmla="*/ 12401089 h 1240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7582" h="12401089">
                <a:moveTo>
                  <a:pt x="1" y="942727"/>
                </a:moveTo>
                <a:lnTo>
                  <a:pt x="0" y="0"/>
                </a:lnTo>
                <a:lnTo>
                  <a:pt x="7770437" y="0"/>
                </a:lnTo>
                <a:lnTo>
                  <a:pt x="13717582" y="8427050"/>
                </a:lnTo>
                <a:lnTo>
                  <a:pt x="8086407" y="12401089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97FAEB-C034-B0F2-E19B-17079386FFE4}"/>
              </a:ext>
            </a:extLst>
          </p:cNvPr>
          <p:cNvSpPr/>
          <p:nvPr userDrawn="1"/>
        </p:nvSpPr>
        <p:spPr>
          <a:xfrm>
            <a:off x="-2" y="0"/>
            <a:ext cx="5501076" cy="6858000"/>
          </a:xfrm>
          <a:prstGeom prst="rect">
            <a:avLst/>
          </a:prstGeom>
          <a:gradFill flip="none" rotWithShape="1">
            <a:gsLst>
              <a:gs pos="64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96900-32EE-B65C-609C-E709DF51BA44}"/>
              </a:ext>
            </a:extLst>
          </p:cNvPr>
          <p:cNvSpPr/>
          <p:nvPr userDrawn="1"/>
        </p:nvSpPr>
        <p:spPr>
          <a:xfrm>
            <a:off x="2632295" y="6353561"/>
            <a:ext cx="909828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D939-592C-BEB4-BAAA-B0E0BBE56A84}"/>
              </a:ext>
            </a:extLst>
          </p:cNvPr>
          <p:cNvSpPr/>
          <p:nvPr userDrawn="1"/>
        </p:nvSpPr>
        <p:spPr>
          <a:xfrm>
            <a:off x="1524" y="-11417"/>
            <a:ext cx="12188952" cy="6880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E18F7B8-4C65-0CA5-08CA-26EBB1E87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301" y="2987295"/>
            <a:ext cx="6694146" cy="1709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704BCEB-2DF1-0F03-2251-E9AB18F93E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301" y="4892689"/>
            <a:ext cx="6694146" cy="7381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5" name="Picture 44" descr="A logo with white text&#10;&#10;Description automatically generated">
            <a:extLst>
              <a:ext uri="{FF2B5EF4-FFF2-40B4-BE49-F238E27FC236}">
                <a16:creationId xmlns:a16="http://schemas.microsoft.com/office/drawing/2014/main" id="{4C798310-88D8-31CC-9BEC-7CF75DF1D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" y="633130"/>
            <a:ext cx="2671278" cy="1709618"/>
          </a:xfrm>
          <a:prstGeom prst="rect">
            <a:avLst/>
          </a:prstGeom>
        </p:spPr>
      </p:pic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202DFD03-F323-14AA-A6D1-7A0FB3BD1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046" y="6168966"/>
            <a:ext cx="2079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Confidential and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3E1FB8-F2CC-2CFA-0CCE-A15EAD97BDA6}"/>
              </a:ext>
            </a:extLst>
          </p:cNvPr>
          <p:cNvSpPr/>
          <p:nvPr userDrawn="1"/>
        </p:nvSpPr>
        <p:spPr>
          <a:xfrm>
            <a:off x="202825" y="6143625"/>
            <a:ext cx="1187011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ue burst of light&#10;&#10;Description automatically generated">
            <a:extLst>
              <a:ext uri="{FF2B5EF4-FFF2-40B4-BE49-F238E27FC236}">
                <a16:creationId xmlns:a16="http://schemas.microsoft.com/office/drawing/2014/main" id="{2195A6D2-9CB9-8A2A-FA73-CA9DDDE293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800000">
            <a:off x="4065355" y="-1552908"/>
            <a:ext cx="9320784" cy="9690442"/>
          </a:xfrm>
          <a:custGeom>
            <a:avLst/>
            <a:gdLst>
              <a:gd name="connsiteX0" fmla="*/ 9320784 w 9320784"/>
              <a:gd name="connsiteY0" fmla="*/ 3734265 h 9690442"/>
              <a:gd name="connsiteX1" fmla="*/ 5881983 w 9320784"/>
              <a:gd name="connsiteY1" fmla="*/ 9690442 h 9690442"/>
              <a:gd name="connsiteX2" fmla="*/ 0 w 9320784"/>
              <a:gd name="connsiteY2" fmla="*/ 6294477 h 9690442"/>
              <a:gd name="connsiteX3" fmla="*/ 0 w 9320784"/>
              <a:gd name="connsiteY3" fmla="*/ 0 h 9690442"/>
              <a:gd name="connsiteX4" fmla="*/ 2852847 w 9320784"/>
              <a:gd name="connsiteY4" fmla="*/ 0 h 969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784" h="9690442">
                <a:moveTo>
                  <a:pt x="9320784" y="3734265"/>
                </a:moveTo>
                <a:lnTo>
                  <a:pt x="5881983" y="9690442"/>
                </a:lnTo>
                <a:lnTo>
                  <a:pt x="0" y="6294477"/>
                </a:lnTo>
                <a:lnTo>
                  <a:pt x="0" y="0"/>
                </a:lnTo>
                <a:lnTo>
                  <a:pt x="2852847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84ECF-E2A2-BEF5-E03E-455B267D4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4685" y="6169839"/>
            <a:ext cx="37011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BDBE2-44CA-48F0-A4EB-A4B675E6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329" y="6169839"/>
            <a:ext cx="21831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5A51C4C-4F51-9D99-1029-8AACDB890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58" y="2578727"/>
            <a:ext cx="6694146" cy="4359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038E1-38C4-FD25-5458-85566C765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758" y="3043236"/>
            <a:ext cx="6694146" cy="12550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22D28-D9B3-4810-89E5-CF98ED41BCC6}"/>
              </a:ext>
            </a:extLst>
          </p:cNvPr>
          <p:cNvSpPr/>
          <p:nvPr userDrawn="1"/>
        </p:nvSpPr>
        <p:spPr>
          <a:xfrm>
            <a:off x="1843088" y="6352718"/>
            <a:ext cx="7315200" cy="18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EB7551DA-3AE5-6A57-90AF-BA71D5A9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825" y="5827834"/>
            <a:ext cx="1640263" cy="10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6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3E1FB8-F2CC-2CFA-0CCE-A15EAD97BDA6}"/>
              </a:ext>
            </a:extLst>
          </p:cNvPr>
          <p:cNvSpPr/>
          <p:nvPr userDrawn="1"/>
        </p:nvSpPr>
        <p:spPr>
          <a:xfrm>
            <a:off x="202825" y="6143625"/>
            <a:ext cx="1187011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375D77-8166-79B5-A529-122424A1C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4190710" y="-2870972"/>
            <a:ext cx="8843466" cy="10975242"/>
          </a:xfrm>
          <a:custGeom>
            <a:avLst/>
            <a:gdLst>
              <a:gd name="connsiteX0" fmla="*/ 8843466 w 8843466"/>
              <a:gd name="connsiteY0" fmla="*/ 5019065 h 10975242"/>
              <a:gd name="connsiteX1" fmla="*/ 5404665 w 8843466"/>
              <a:gd name="connsiteY1" fmla="*/ 10975242 h 10975242"/>
              <a:gd name="connsiteX2" fmla="*/ 2 w 8843466"/>
              <a:gd name="connsiteY2" fmla="*/ 7854858 h 10975242"/>
              <a:gd name="connsiteX3" fmla="*/ 0 w 8843466"/>
              <a:gd name="connsiteY3" fmla="*/ 0 h 10975242"/>
              <a:gd name="connsiteX4" fmla="*/ 150188 w 8843466"/>
              <a:gd name="connsiteY4" fmla="*/ 0 h 1097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3466" h="10975242">
                <a:moveTo>
                  <a:pt x="8843466" y="5019065"/>
                </a:moveTo>
                <a:lnTo>
                  <a:pt x="5404665" y="10975242"/>
                </a:lnTo>
                <a:lnTo>
                  <a:pt x="2" y="7854858"/>
                </a:lnTo>
                <a:lnTo>
                  <a:pt x="0" y="0"/>
                </a:lnTo>
                <a:lnTo>
                  <a:pt x="150188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84ECF-E2A2-BEF5-E03E-455B267D4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4685" y="6169839"/>
            <a:ext cx="37011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BDBE2-44CA-48F0-A4EB-A4B675E6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329" y="6169839"/>
            <a:ext cx="21831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5A51C4C-4F51-9D99-1029-8AACDB890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58" y="2578727"/>
            <a:ext cx="6694146" cy="4359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038E1-38C4-FD25-5458-85566C765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758" y="3043236"/>
            <a:ext cx="6694146" cy="12550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22D28-D9B3-4810-89E5-CF98ED41BCC6}"/>
              </a:ext>
            </a:extLst>
          </p:cNvPr>
          <p:cNvSpPr/>
          <p:nvPr userDrawn="1"/>
        </p:nvSpPr>
        <p:spPr>
          <a:xfrm>
            <a:off x="1843088" y="6352718"/>
            <a:ext cx="73152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EB7551DA-3AE5-6A57-90AF-BA71D5A9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825" y="5827834"/>
            <a:ext cx="1640263" cy="10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3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0DCA14-5FFE-3342-A49F-5E49A5F5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B5D70-1D3B-9C34-EB1F-F6D8D71C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BFF77005-8414-EF92-C4B4-107419111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600831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CD6C121-3817-4046-BA07-7110EF3A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4323390-6AFC-9A4A-9D3C-3EC31355E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F40B2-A2A0-3241-B5C0-7EB3A62BA7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E72682E4-05F4-5ED3-9608-F2037E221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 and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6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F08E5C-5AE9-D04D-BC41-E35DC79993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16037"/>
            <a:ext cx="1127760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286000" indent="0">
              <a:buNone/>
              <a:defRPr sz="2800">
                <a:latin typeface="Helvetica" pitchFamily="2" charset="0"/>
              </a:defRPr>
            </a:lvl6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EBDE9E-F704-D041-80CD-3E548B9718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68363102-EBAF-35CE-7B81-47885C82B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57628A-2171-658B-3FF4-5F83DD68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53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A90AAC8-1637-384E-92D4-FA5F21065C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96143"/>
            <a:ext cx="11277600" cy="4384737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F7E71-58AA-9C41-9890-F99C9F9E3D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DC5AF-510F-9181-319C-CDC91FC0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348EC78-9749-3379-025B-466F0F4FAF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4CE949D6-BF06-1E77-CF69-6044662AF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84160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CA71-1DC4-4818-C8A7-DCA91C1A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D2158-2E56-FB51-674A-58FA66B1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B1D7-3201-E353-407A-0E86EACA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BEDB5-FDB3-3C71-8409-88075BD1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8B10-8290-27D0-25E7-FBB7FAFA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1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E6ABDB-FFE9-0240-B94E-D6303E79F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16037"/>
            <a:ext cx="539959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196290C-A119-7A49-BF34-AA347E59E3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5210" y="1316037"/>
            <a:ext cx="539959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EFD9A9-5F06-504B-B551-773874ADC4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1B9D7-E81E-4A82-4996-F626AAA2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2">
            <a:extLst>
              <a:ext uri="{FF2B5EF4-FFF2-40B4-BE49-F238E27FC236}">
                <a16:creationId xmlns:a16="http://schemas.microsoft.com/office/drawing/2014/main" id="{0EB3CBDB-DA67-646E-36B6-A2D2C09C5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349989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9BFB21FE-F606-FD4E-ADDB-114F880463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45129"/>
            <a:ext cx="5437414" cy="4335751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9E21AAA3-E7E0-A84B-BDF7-FD0F2E3DA8E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7386" y="1845129"/>
            <a:ext cx="5437414" cy="4335751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3148-10E9-1D41-9D8F-A679EEA5E4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75CCA-5CEF-073F-E0D2-4D01D75F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CAFACF59-E677-5DC5-4D52-BBA6B6277D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271F7C4E-8696-ED97-C4C3-4F1FE59A9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5888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358738" y="1316037"/>
            <a:ext cx="4376062" cy="486484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C737F08-711E-0342-9B39-DC404C7088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316037"/>
            <a:ext cx="6466114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0FBE-6971-B844-88CB-E12201C9C9A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8FA6D-ECC2-AA21-290A-D9D15E79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2">
            <a:extLst>
              <a:ext uri="{FF2B5EF4-FFF2-40B4-BE49-F238E27FC236}">
                <a16:creationId xmlns:a16="http://schemas.microsoft.com/office/drawing/2014/main" id="{D9A52439-8C4E-EC6C-1ACB-2160D4040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316332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358738" y="1817226"/>
            <a:ext cx="4376062" cy="42513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CDB3E98A-2D2C-124D-ABEA-7A2C8C687E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1" y="1817226"/>
            <a:ext cx="6466114" cy="4251364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E1B76-7FE7-2D4C-9BB4-A82973E6169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5F6AC-67AF-36ED-E321-F09381B0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EA4C6256-9C15-5EC4-7100-A177CD11F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0BAF8EB6-75E5-C2D3-5886-36724F951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022932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096000" y="457200"/>
            <a:ext cx="5638800" cy="56113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5518765-2606-8E42-8E9E-3540E7CA3A6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457201"/>
            <a:ext cx="5306786" cy="5611389"/>
          </a:xfrm>
        </p:spPr>
        <p:txBody>
          <a:bodyPr>
            <a:noAutofit/>
          </a:bodyPr>
          <a:lstStyle>
            <a:lvl1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8E150-64F3-2D48-BAD5-1E7435800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7C977151-4E92-28BC-8C3C-BA3FDFDA7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65217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DDDC5D7-1CE9-5544-BD15-443978101F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156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7F2F57-7B1C-4B41-B5A6-4BAB27ECC4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0CA8C6FE-49D6-E78E-D5C4-D1774ACC3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63785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DDDC5D7-1CE9-5544-BD15-443978101F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457200"/>
            <a:ext cx="5406887" cy="5699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6C97275-EA8B-8343-A5B1-9D30F7FCF4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3263" y="457200"/>
            <a:ext cx="5406887" cy="5699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18D3D8-8817-CB46-A90A-F7181D32CA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BA92EAE0-E774-9F45-3C00-7E35FAD35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514920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9EE01E-1D91-6E45-9171-5CEE1155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0BF713-C1D8-C04A-8B4A-FF63D9C4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78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E3C68-3C1B-DBA9-37F0-E28864C22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"/>
          <a:stretch/>
        </p:blipFill>
        <p:spPr>
          <a:xfrm>
            <a:off x="2960914" y="-22834"/>
            <a:ext cx="9231086" cy="6880834"/>
          </a:xfrm>
          <a:prstGeom prst="rect">
            <a:avLst/>
          </a:prstGeom>
        </p:spPr>
      </p:pic>
      <p:pic>
        <p:nvPicPr>
          <p:cNvPr id="39" name="Picture 38" descr="A blue burst of light&#10;&#10;Description automatically generated">
            <a:extLst>
              <a:ext uri="{FF2B5EF4-FFF2-40B4-BE49-F238E27FC236}">
                <a16:creationId xmlns:a16="http://schemas.microsoft.com/office/drawing/2014/main" id="{B3A02FC6-E915-5C57-B89E-B64049FE8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077" b="21881"/>
          <a:stretch/>
        </p:blipFill>
        <p:spPr>
          <a:xfrm rot="7512685">
            <a:off x="-1084162" y="-3651016"/>
            <a:ext cx="13717582" cy="12401089"/>
          </a:xfrm>
          <a:custGeom>
            <a:avLst/>
            <a:gdLst>
              <a:gd name="connsiteX0" fmla="*/ 1 w 13717582"/>
              <a:gd name="connsiteY0" fmla="*/ 942727 h 12401089"/>
              <a:gd name="connsiteX1" fmla="*/ 0 w 13717582"/>
              <a:gd name="connsiteY1" fmla="*/ 0 h 12401089"/>
              <a:gd name="connsiteX2" fmla="*/ 7770437 w 13717582"/>
              <a:gd name="connsiteY2" fmla="*/ 0 h 12401089"/>
              <a:gd name="connsiteX3" fmla="*/ 13717582 w 13717582"/>
              <a:gd name="connsiteY3" fmla="*/ 8427050 h 12401089"/>
              <a:gd name="connsiteX4" fmla="*/ 8086407 w 13717582"/>
              <a:gd name="connsiteY4" fmla="*/ 12401089 h 1240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7582" h="12401089">
                <a:moveTo>
                  <a:pt x="1" y="942727"/>
                </a:moveTo>
                <a:lnTo>
                  <a:pt x="0" y="0"/>
                </a:lnTo>
                <a:lnTo>
                  <a:pt x="7770437" y="0"/>
                </a:lnTo>
                <a:lnTo>
                  <a:pt x="13717582" y="8427050"/>
                </a:lnTo>
                <a:lnTo>
                  <a:pt x="8086407" y="12401089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97FAEB-C034-B0F2-E19B-17079386FFE4}"/>
              </a:ext>
            </a:extLst>
          </p:cNvPr>
          <p:cNvSpPr/>
          <p:nvPr userDrawn="1"/>
        </p:nvSpPr>
        <p:spPr>
          <a:xfrm>
            <a:off x="-2" y="0"/>
            <a:ext cx="5501076" cy="6858000"/>
          </a:xfrm>
          <a:prstGeom prst="rect">
            <a:avLst/>
          </a:prstGeom>
          <a:gradFill flip="none" rotWithShape="1">
            <a:gsLst>
              <a:gs pos="64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D939-592C-BEB4-BAAA-B0E0BBE56A84}"/>
              </a:ext>
            </a:extLst>
          </p:cNvPr>
          <p:cNvSpPr/>
          <p:nvPr userDrawn="1"/>
        </p:nvSpPr>
        <p:spPr>
          <a:xfrm>
            <a:off x="1524" y="-11417"/>
            <a:ext cx="12188952" cy="6880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2619B47-0EDA-40C3-1CC0-9E681BC5E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301" y="2987295"/>
            <a:ext cx="6694146" cy="1709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EA5C1ECE-053D-6893-037E-406895BC8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301" y="4892689"/>
            <a:ext cx="6694146" cy="7381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4" name="Picture 53" descr="A logo with white text&#10;&#10;Description automatically generated">
            <a:extLst>
              <a:ext uri="{FF2B5EF4-FFF2-40B4-BE49-F238E27FC236}">
                <a16:creationId xmlns:a16="http://schemas.microsoft.com/office/drawing/2014/main" id="{EBCF29B9-1AFE-8E9F-CC7D-CCC83F18A5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" y="633130"/>
            <a:ext cx="2671278" cy="1709618"/>
          </a:xfrm>
          <a:prstGeom prst="rect">
            <a:avLst/>
          </a:prstGeom>
        </p:spPr>
      </p:pic>
      <p:sp>
        <p:nvSpPr>
          <p:cNvPr id="55" name="Footer Placeholder 12">
            <a:extLst>
              <a:ext uri="{FF2B5EF4-FFF2-40B4-BE49-F238E27FC236}">
                <a16:creationId xmlns:a16="http://schemas.microsoft.com/office/drawing/2014/main" id="{CD4F0EB5-0EBF-15F2-EC42-90A8DDA11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046" y="6168966"/>
            <a:ext cx="2079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Confidential and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2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– Te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3CA687-2ED0-9B8C-347D-F2E3DE4A1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"/>
          <a:stretch/>
        </p:blipFill>
        <p:spPr>
          <a:xfrm>
            <a:off x="2960914" y="-22834"/>
            <a:ext cx="9231086" cy="6880834"/>
          </a:xfrm>
          <a:prstGeom prst="rect">
            <a:avLst/>
          </a:prstGeom>
        </p:spPr>
      </p:pic>
      <p:pic>
        <p:nvPicPr>
          <p:cNvPr id="39" name="Picture 38" descr="A blue burst of light&#10;&#10;Description automatically generated">
            <a:extLst>
              <a:ext uri="{FF2B5EF4-FFF2-40B4-BE49-F238E27FC236}">
                <a16:creationId xmlns:a16="http://schemas.microsoft.com/office/drawing/2014/main" id="{B3A02FC6-E915-5C57-B89E-B64049FE8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077" b="21881"/>
          <a:stretch/>
        </p:blipFill>
        <p:spPr>
          <a:xfrm rot="7512685">
            <a:off x="-1084162" y="-3640856"/>
            <a:ext cx="13717582" cy="12401089"/>
          </a:xfrm>
          <a:custGeom>
            <a:avLst/>
            <a:gdLst>
              <a:gd name="connsiteX0" fmla="*/ 1 w 13717582"/>
              <a:gd name="connsiteY0" fmla="*/ 942727 h 12401089"/>
              <a:gd name="connsiteX1" fmla="*/ 0 w 13717582"/>
              <a:gd name="connsiteY1" fmla="*/ 0 h 12401089"/>
              <a:gd name="connsiteX2" fmla="*/ 7770437 w 13717582"/>
              <a:gd name="connsiteY2" fmla="*/ 0 h 12401089"/>
              <a:gd name="connsiteX3" fmla="*/ 13717582 w 13717582"/>
              <a:gd name="connsiteY3" fmla="*/ 8427050 h 12401089"/>
              <a:gd name="connsiteX4" fmla="*/ 8086407 w 13717582"/>
              <a:gd name="connsiteY4" fmla="*/ 12401089 h 1240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7582" h="12401089">
                <a:moveTo>
                  <a:pt x="1" y="942727"/>
                </a:moveTo>
                <a:lnTo>
                  <a:pt x="0" y="0"/>
                </a:lnTo>
                <a:lnTo>
                  <a:pt x="7770437" y="0"/>
                </a:lnTo>
                <a:lnTo>
                  <a:pt x="13717582" y="8427050"/>
                </a:lnTo>
                <a:lnTo>
                  <a:pt x="8086407" y="12401089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97FAEB-C034-B0F2-E19B-17079386FFE4}"/>
              </a:ext>
            </a:extLst>
          </p:cNvPr>
          <p:cNvSpPr/>
          <p:nvPr userDrawn="1"/>
        </p:nvSpPr>
        <p:spPr>
          <a:xfrm>
            <a:off x="-2" y="0"/>
            <a:ext cx="5501076" cy="6858000"/>
          </a:xfrm>
          <a:prstGeom prst="rect">
            <a:avLst/>
          </a:prstGeom>
          <a:gradFill flip="none" rotWithShape="1">
            <a:gsLst>
              <a:gs pos="64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96900-32EE-B65C-609C-E709DF51BA44}"/>
              </a:ext>
            </a:extLst>
          </p:cNvPr>
          <p:cNvSpPr/>
          <p:nvPr userDrawn="1"/>
        </p:nvSpPr>
        <p:spPr>
          <a:xfrm>
            <a:off x="2632295" y="6353561"/>
            <a:ext cx="909828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D939-592C-BEB4-BAAA-B0E0BBE56A84}"/>
              </a:ext>
            </a:extLst>
          </p:cNvPr>
          <p:cNvSpPr/>
          <p:nvPr userDrawn="1"/>
        </p:nvSpPr>
        <p:spPr>
          <a:xfrm>
            <a:off x="1524" y="-11417"/>
            <a:ext cx="12188952" cy="6880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E18F7B8-4C65-0CA5-08CA-26EBB1E87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301" y="2987295"/>
            <a:ext cx="6694146" cy="170961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704BCEB-2DF1-0F03-2251-E9AB18F93E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301" y="4892689"/>
            <a:ext cx="6694146" cy="7381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5" name="Picture 44" descr="A logo with white text&#10;&#10;Description automatically generated">
            <a:extLst>
              <a:ext uri="{FF2B5EF4-FFF2-40B4-BE49-F238E27FC236}">
                <a16:creationId xmlns:a16="http://schemas.microsoft.com/office/drawing/2014/main" id="{4C798310-88D8-31CC-9BEC-7CF75DF1D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" y="633130"/>
            <a:ext cx="2671278" cy="1709618"/>
          </a:xfrm>
          <a:prstGeom prst="rect">
            <a:avLst/>
          </a:prstGeom>
        </p:spPr>
      </p:pic>
      <p:sp>
        <p:nvSpPr>
          <p:cNvPr id="48" name="Footer Placeholder 12">
            <a:extLst>
              <a:ext uri="{FF2B5EF4-FFF2-40B4-BE49-F238E27FC236}">
                <a16:creationId xmlns:a16="http://schemas.microsoft.com/office/drawing/2014/main" id="{202DFD03-F323-14AA-A6D1-7A0FB3BD1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046" y="6168966"/>
            <a:ext cx="2079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Confidential and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3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E0C9-FB44-5018-5860-DD643E0E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997F1-BCEE-46CC-6D89-6219BAD85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53DB5-2907-0C56-992F-AB1AEB3D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BB17-E3F8-99A6-AC0C-BF3ED87A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77561-FAB9-6522-6130-497BA8E9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751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3E1FB8-F2CC-2CFA-0CCE-A15EAD97BDA6}"/>
              </a:ext>
            </a:extLst>
          </p:cNvPr>
          <p:cNvSpPr/>
          <p:nvPr userDrawn="1"/>
        </p:nvSpPr>
        <p:spPr>
          <a:xfrm>
            <a:off x="202825" y="6143625"/>
            <a:ext cx="1187011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ue burst of light&#10;&#10;Description automatically generated">
            <a:extLst>
              <a:ext uri="{FF2B5EF4-FFF2-40B4-BE49-F238E27FC236}">
                <a16:creationId xmlns:a16="http://schemas.microsoft.com/office/drawing/2014/main" id="{2195A6D2-9CB9-8A2A-FA73-CA9DDDE293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800000">
            <a:off x="4065355" y="-1552908"/>
            <a:ext cx="9320784" cy="9690442"/>
          </a:xfrm>
          <a:custGeom>
            <a:avLst/>
            <a:gdLst>
              <a:gd name="connsiteX0" fmla="*/ 9320784 w 9320784"/>
              <a:gd name="connsiteY0" fmla="*/ 3734265 h 9690442"/>
              <a:gd name="connsiteX1" fmla="*/ 5881983 w 9320784"/>
              <a:gd name="connsiteY1" fmla="*/ 9690442 h 9690442"/>
              <a:gd name="connsiteX2" fmla="*/ 0 w 9320784"/>
              <a:gd name="connsiteY2" fmla="*/ 6294477 h 9690442"/>
              <a:gd name="connsiteX3" fmla="*/ 0 w 9320784"/>
              <a:gd name="connsiteY3" fmla="*/ 0 h 9690442"/>
              <a:gd name="connsiteX4" fmla="*/ 2852847 w 9320784"/>
              <a:gd name="connsiteY4" fmla="*/ 0 h 969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784" h="9690442">
                <a:moveTo>
                  <a:pt x="9320784" y="3734265"/>
                </a:moveTo>
                <a:lnTo>
                  <a:pt x="5881983" y="9690442"/>
                </a:lnTo>
                <a:lnTo>
                  <a:pt x="0" y="6294477"/>
                </a:lnTo>
                <a:lnTo>
                  <a:pt x="0" y="0"/>
                </a:lnTo>
                <a:lnTo>
                  <a:pt x="2852847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84ECF-E2A2-BEF5-E03E-455B267D4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4685" y="6169839"/>
            <a:ext cx="37011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BDBE2-44CA-48F0-A4EB-A4B675E6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329" y="6169839"/>
            <a:ext cx="21831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5A51C4C-4F51-9D99-1029-8AACDB890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58" y="2578727"/>
            <a:ext cx="6694146" cy="4359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038E1-38C4-FD25-5458-85566C765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758" y="3043236"/>
            <a:ext cx="6694146" cy="12550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22D28-D9B3-4810-89E5-CF98ED41BCC6}"/>
              </a:ext>
            </a:extLst>
          </p:cNvPr>
          <p:cNvSpPr/>
          <p:nvPr userDrawn="1"/>
        </p:nvSpPr>
        <p:spPr>
          <a:xfrm>
            <a:off x="1843088" y="6352718"/>
            <a:ext cx="7315200" cy="18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EB7551DA-3AE5-6A57-90AF-BA71D5A9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825" y="5827834"/>
            <a:ext cx="1640263" cy="10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54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3E1FB8-F2CC-2CFA-0CCE-A15EAD97BDA6}"/>
              </a:ext>
            </a:extLst>
          </p:cNvPr>
          <p:cNvSpPr/>
          <p:nvPr userDrawn="1"/>
        </p:nvSpPr>
        <p:spPr>
          <a:xfrm>
            <a:off x="202825" y="6143625"/>
            <a:ext cx="1187011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375D77-8166-79B5-A529-122424A1C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4190710" y="-2870972"/>
            <a:ext cx="8843466" cy="10975242"/>
          </a:xfrm>
          <a:custGeom>
            <a:avLst/>
            <a:gdLst>
              <a:gd name="connsiteX0" fmla="*/ 8843466 w 8843466"/>
              <a:gd name="connsiteY0" fmla="*/ 5019065 h 10975242"/>
              <a:gd name="connsiteX1" fmla="*/ 5404665 w 8843466"/>
              <a:gd name="connsiteY1" fmla="*/ 10975242 h 10975242"/>
              <a:gd name="connsiteX2" fmla="*/ 2 w 8843466"/>
              <a:gd name="connsiteY2" fmla="*/ 7854858 h 10975242"/>
              <a:gd name="connsiteX3" fmla="*/ 0 w 8843466"/>
              <a:gd name="connsiteY3" fmla="*/ 0 h 10975242"/>
              <a:gd name="connsiteX4" fmla="*/ 150188 w 8843466"/>
              <a:gd name="connsiteY4" fmla="*/ 0 h 1097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3466" h="10975242">
                <a:moveTo>
                  <a:pt x="8843466" y="5019065"/>
                </a:moveTo>
                <a:lnTo>
                  <a:pt x="5404665" y="10975242"/>
                </a:lnTo>
                <a:lnTo>
                  <a:pt x="2" y="7854858"/>
                </a:lnTo>
                <a:lnTo>
                  <a:pt x="0" y="0"/>
                </a:lnTo>
                <a:lnTo>
                  <a:pt x="150188" y="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84ECF-E2A2-BEF5-E03E-455B267D4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4685" y="6169839"/>
            <a:ext cx="37011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BDBE2-44CA-48F0-A4EB-A4B675E6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329" y="6169839"/>
            <a:ext cx="218310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5A51C4C-4F51-9D99-1029-8AACDB890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58" y="2578727"/>
            <a:ext cx="6694146" cy="4359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038E1-38C4-FD25-5458-85566C765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758" y="3043236"/>
            <a:ext cx="6694146" cy="12550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22D28-D9B3-4810-89E5-CF98ED41BCC6}"/>
              </a:ext>
            </a:extLst>
          </p:cNvPr>
          <p:cNvSpPr/>
          <p:nvPr userDrawn="1"/>
        </p:nvSpPr>
        <p:spPr>
          <a:xfrm>
            <a:off x="1843088" y="6352718"/>
            <a:ext cx="73152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EB7551DA-3AE5-6A57-90AF-BA71D5A93B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825" y="5827834"/>
            <a:ext cx="1640263" cy="10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01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0DCA14-5FFE-3342-A49F-5E49A5F5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B5D70-1D3B-9C34-EB1F-F6D8D71C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BFF77005-8414-EF92-C4B4-107419111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426994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CD6C121-3817-4046-BA07-7110EF3A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4323390-6AFC-9A4A-9D3C-3EC31355E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F40B2-A2A0-3241-B5C0-7EB3A62BA7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E72682E4-05F4-5ED3-9608-F2037E221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4387308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F08E5C-5AE9-D04D-BC41-E35DC79993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16037"/>
            <a:ext cx="1127760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286000" indent="0">
              <a:buNone/>
              <a:defRPr sz="2800">
                <a:latin typeface="Helvetica" pitchFamily="2" charset="0"/>
              </a:defRPr>
            </a:lvl6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EBDE9E-F704-D041-80CD-3E548B9718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68363102-EBAF-35CE-7B81-47885C82B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57628A-2171-658B-3FF4-5F83DD68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120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A90AAC8-1637-384E-92D4-FA5F21065C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96143"/>
            <a:ext cx="11277600" cy="4384737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F7E71-58AA-9C41-9890-F99C9F9E3D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DC5AF-510F-9181-319C-CDC91FC0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348EC78-9749-3379-025B-466F0F4FAF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4CE949D6-BF06-1E77-CF69-6044662AF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2363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E6ABDB-FFE9-0240-B94E-D6303E79F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16037"/>
            <a:ext cx="539959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196290C-A119-7A49-BF34-AA347E59E3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35210" y="1316037"/>
            <a:ext cx="5399590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EFD9A9-5F06-504B-B551-773874ADC4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1B9D7-E81E-4A82-4996-F626AAA2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2">
            <a:extLst>
              <a:ext uri="{FF2B5EF4-FFF2-40B4-BE49-F238E27FC236}">
                <a16:creationId xmlns:a16="http://schemas.microsoft.com/office/drawing/2014/main" id="{0EB3CBDB-DA67-646E-36B6-A2D2C09C5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7855549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9BFB21FE-F606-FD4E-ADDB-114F880463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45129"/>
            <a:ext cx="5437414" cy="4335751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9E21AAA3-E7E0-A84B-BDF7-FD0F2E3DA8E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7386" y="1845129"/>
            <a:ext cx="5437414" cy="4335751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3148-10E9-1D41-9D8F-A679EEA5E4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75CCA-5CEF-073F-E0D2-4D01D75F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CAFACF59-E677-5DC5-4D52-BBA6B6277D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271F7C4E-8696-ED97-C4C3-4F1FE59A9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718258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358738" y="1316037"/>
            <a:ext cx="4376062" cy="486484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C737F08-711E-0342-9B39-DC404C7088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316037"/>
            <a:ext cx="6466114" cy="4864843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0FBE-6971-B844-88CB-E12201C9C9A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8FA6D-ECC2-AA21-290A-D9D15E79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2">
            <a:extLst>
              <a:ext uri="{FF2B5EF4-FFF2-40B4-BE49-F238E27FC236}">
                <a16:creationId xmlns:a16="http://schemas.microsoft.com/office/drawing/2014/main" id="{D9A52439-8C4E-EC6C-1ACB-2160D4040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91035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7358738" y="1817226"/>
            <a:ext cx="4376062" cy="42513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CDB3E98A-2D2C-124D-ABEA-7A2C8C687E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1" y="1817226"/>
            <a:ext cx="6466114" cy="4251364"/>
          </a:xfrm>
        </p:spPr>
        <p:txBody>
          <a:bodyPr>
            <a:noAutofit/>
          </a:bodyPr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E1B76-7FE7-2D4C-9BB4-A82973E6169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5F6AC-67AF-36ED-E321-F09381B0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 b="1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EA4C6256-9C15-5EC4-7100-A177CD11F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488" y="1061840"/>
            <a:ext cx="11277600" cy="41617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12">
            <a:extLst>
              <a:ext uri="{FF2B5EF4-FFF2-40B4-BE49-F238E27FC236}">
                <a16:creationId xmlns:a16="http://schemas.microsoft.com/office/drawing/2014/main" id="{0BAF8EB6-75E5-C2D3-5886-36724F951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55229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0E0-AD3A-B71A-11DC-14BCE9CC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8FB-C860-012E-D9C4-A7EE55D27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755F5-518D-96AB-9C21-3010A134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8CD5C-466E-C2A1-11F4-2BF84AE5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8E676-36DD-549F-BF34-7F12CE11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9CB8D-97EB-E9F8-B723-169D68B2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49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786350F-9408-034A-AFB5-5A0C5614CEB6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096000" y="457200"/>
            <a:ext cx="5638800" cy="56113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i="1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5518765-2606-8E42-8E9E-3540E7CA3A6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457201"/>
            <a:ext cx="5306786" cy="5611389"/>
          </a:xfrm>
        </p:spPr>
        <p:txBody>
          <a:bodyPr>
            <a:noAutofit/>
          </a:bodyPr>
          <a:lstStyle>
            <a:lvl1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24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20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8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60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8E150-64F3-2D48-BAD5-1E74358000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7C977151-4E92-28BC-8C3C-BA3FDFDA7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501644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DDDC5D7-1CE9-5544-BD15-443978101F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156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7F2F57-7B1C-4B41-B5A6-4BAB27ECC4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0CA8C6FE-49D6-E78E-D5C4-D1774ACC3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7453592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DDDC5D7-1CE9-5544-BD15-443978101F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457200"/>
            <a:ext cx="5406887" cy="5699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6C97275-EA8B-8343-A5B1-9D30F7FCF4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3263" y="457200"/>
            <a:ext cx="5406887" cy="5699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18D3D8-8817-CB46-A90A-F7181D32CA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2">
            <a:extLst>
              <a:ext uri="{FF2B5EF4-FFF2-40B4-BE49-F238E27FC236}">
                <a16:creationId xmlns:a16="http://schemas.microsoft.com/office/drawing/2014/main" id="{BA92EAE0-E774-9F45-3C00-7E35FAD35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2728106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9EE01E-1D91-6E45-9171-5CEE1155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0BF713-C1D8-C04A-8B4A-FF63D9C4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ibre Franklin" pitchFamily="2" charset="77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F3AD-C648-25FD-FB23-3E29DCE9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7DBC-C9E3-93E8-4D63-95B9C6339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A2F1D-563B-838D-8681-047A9FD30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947B7-BD4C-6B4F-7FAE-1184AB5C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BE514-6CEB-CEBF-0103-7069A35A8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3E123-64ED-524E-2AB9-18A122C4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BAD00-FE0A-AD65-8187-827E0361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CA794-E573-ED82-45CE-72AE8A3A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3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86E6-5E06-B3CC-7C08-7BD79844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8D9DC-B499-79E0-C615-28370CB0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FAB59-387B-4716-70C4-950E828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AD918-3A17-7B6B-2146-027D2189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7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6583-B4C2-A92E-3154-919FFF87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003AA-BDFC-1039-F36E-66F72955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24155-A3D8-A54B-E3C1-50E39EB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F242-8275-0D8A-FF42-86EB0369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75EB-A3BD-564D-708A-EF9CA8A9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4E3C-6A2F-B398-E7AA-6713B8E14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EE1D6-6ACC-52CB-FEEC-2009498D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0CD63-CBC8-511E-F333-0EF6D41F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FED94-737A-5133-D55C-E8F1656A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2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C35B-7809-D31A-F6A0-4A4D5E10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00317-3491-7CF7-E5E3-0ED7AE650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40721-BA9D-AA6C-6A67-59FF3843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8DFA0-19A0-99EB-50FF-71937ED3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238B3-1072-D47E-E201-974932DE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F1D05-8835-4EAE-C769-87E173BB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A8CF2-6E55-B72E-6EF3-B7D8E5B6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A963A-1D7B-E03B-BA61-4E4FCC018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F6DF5-8E43-9ABB-7C9B-475D84F95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9F595-D918-EF49-B575-FC16E048DF76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D17D3-CD76-9187-7EE4-0574FC051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9985-04CF-BA2C-1E79-33F5317DB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D8BD-7839-574A-A620-CBF10E56E5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FF559-9ED0-B059-09F0-08DFC48F47B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30340"/>
            <a:ext cx="185737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E" sz="900">
                <a:solidFill>
                  <a:srgbClr val="0078D7"/>
                </a:solidFill>
                <a:latin typeface="Rockwell" panose="02060603020205020403" pitchFamily="18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3837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2B5C93FF-DD22-8E4D-862B-78141598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181"/>
            <a:ext cx="11263768" cy="491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726320-E0B7-7640-8BBB-8A03F16C9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030" y="1409351"/>
            <a:ext cx="11263769" cy="4794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0EA08-21A3-7041-B72A-58E35719F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4685" y="6352719"/>
            <a:ext cx="370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88C3071-4316-8144-B81E-FFAC196B8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A170C-FD45-E56B-D639-04F04C89AC3F}"/>
              </a:ext>
            </a:extLst>
          </p:cNvPr>
          <p:cNvSpPr/>
          <p:nvPr userDrawn="1"/>
        </p:nvSpPr>
        <p:spPr>
          <a:xfrm>
            <a:off x="1429443" y="6538962"/>
            <a:ext cx="7726680" cy="18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CFFAE-F899-FEAD-13DF-1F298E6D201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74" y="6126779"/>
            <a:ext cx="1234282" cy="789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D2321-224C-40AF-398D-CA308B7958B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30340"/>
            <a:ext cx="185737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E" sz="900">
                <a:solidFill>
                  <a:srgbClr val="0078D7"/>
                </a:solidFill>
                <a:latin typeface="Rockwell" panose="02060603020205020403" pitchFamily="18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226847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717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7pPr>
      <a:lvl8pPr marL="3200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>
          <p15:clr>
            <a:srgbClr val="F26B43"/>
          </p15:clr>
        </p15:guide>
        <p15:guide id="4" pos="76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288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288">
          <p15:clr>
            <a:srgbClr val="F26B43"/>
          </p15:clr>
        </p15:guide>
        <p15:guide id="11" orient="horz" pos="4056">
          <p15:clr>
            <a:srgbClr val="F26B43"/>
          </p15:clr>
        </p15:guide>
        <p15:guide id="12" pos="2040">
          <p15:clr>
            <a:srgbClr val="F26B43"/>
          </p15:clr>
        </p15:guide>
        <p15:guide id="13" pos="55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2B5C93FF-DD22-8E4D-862B-78141598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181"/>
            <a:ext cx="11263768" cy="4918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726320-E0B7-7640-8BBB-8A03F16C9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030" y="1409351"/>
            <a:ext cx="11263769" cy="4794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0EA08-21A3-7041-B72A-58E35719F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4685" y="6352719"/>
            <a:ext cx="370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A2ACFE3-3434-6145-B87C-35D28FEFD6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88C3071-4316-8144-B81E-FFAC196B8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Confidential and Proprietary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A170C-FD45-E56B-D639-04F04C89AC3F}"/>
              </a:ext>
            </a:extLst>
          </p:cNvPr>
          <p:cNvSpPr/>
          <p:nvPr userDrawn="1"/>
        </p:nvSpPr>
        <p:spPr>
          <a:xfrm>
            <a:off x="1429443" y="6538962"/>
            <a:ext cx="7726680" cy="18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CFFAE-F899-FEAD-13DF-1F298E6D201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74" y="6126779"/>
            <a:ext cx="1234282" cy="789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EF43C0-89DC-CF50-0E97-C5DC7023120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30340"/>
            <a:ext cx="185737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E" sz="900">
                <a:solidFill>
                  <a:srgbClr val="0078D7"/>
                </a:solidFill>
                <a:latin typeface="Rockwell" panose="02060603020205020403" pitchFamily="18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17514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717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7pPr>
      <a:lvl8pPr marL="3200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>
          <p15:clr>
            <a:srgbClr val="F26B43"/>
          </p15:clr>
        </p15:guide>
        <p15:guide id="4" pos="76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288">
          <p15:clr>
            <a:srgbClr val="F26B43"/>
          </p15:clr>
        </p15:guide>
        <p15:guide id="9" pos="7392">
          <p15:clr>
            <a:srgbClr val="F26B43"/>
          </p15:clr>
        </p15:guide>
        <p15:guide id="10" orient="horz" pos="288">
          <p15:clr>
            <a:srgbClr val="F26B43"/>
          </p15:clr>
        </p15:guide>
        <p15:guide id="11" orient="horz" pos="4056">
          <p15:clr>
            <a:srgbClr val="F26B43"/>
          </p15:clr>
        </p15:guide>
        <p15:guide id="12" pos="2040">
          <p15:clr>
            <a:srgbClr val="F26B43"/>
          </p15:clr>
        </p15:guide>
        <p15:guide id="13" pos="5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jpe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svg"/><Relationship Id="rId11" Type="http://schemas.openxmlformats.org/officeDocument/2006/relationships/image" Target="../media/image76.emf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svg"/><Relationship Id="rId11" Type="http://schemas.openxmlformats.org/officeDocument/2006/relationships/image" Target="../media/image94.emf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jpe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6.jpeg"/><Relationship Id="rId17" Type="http://schemas.openxmlformats.org/officeDocument/2006/relationships/image" Target="../media/image111.jpeg"/><Relationship Id="rId2" Type="http://schemas.openxmlformats.org/officeDocument/2006/relationships/image" Target="../media/image97.png"/><Relationship Id="rId16" Type="http://schemas.openxmlformats.org/officeDocument/2006/relationships/image" Target="../media/image1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png"/><Relationship Id="rId11" Type="http://schemas.openxmlformats.org/officeDocument/2006/relationships/image" Target="../media/image105.jpeg"/><Relationship Id="rId5" Type="http://schemas.openxmlformats.org/officeDocument/2006/relationships/image" Target="../media/image100.jpeg"/><Relationship Id="rId15" Type="http://schemas.openxmlformats.org/officeDocument/2006/relationships/image" Target="../media/image109.jpe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9.jpeg"/><Relationship Id="rId9" Type="http://schemas.microsoft.com/office/2007/relationships/hdphoto" Target="../media/hdphoto2.wdp"/><Relationship Id="rId1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ail.google.com/mail/u/0?ui=2&amp;ik=e765c6caba&amp;attid=0.0.3&amp;permmsgid=msg-f:1780060450793825229&amp;th=18b40b8c8049a3cd&amp;view=att&amp;disp=safe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3.jpeg"/><Relationship Id="rId5" Type="http://schemas.openxmlformats.org/officeDocument/2006/relationships/image" Target="../media/image18.png"/><Relationship Id="rId10" Type="http://schemas.openxmlformats.org/officeDocument/2006/relationships/image" Target="../media/image22.emf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il.google.com/mail/u/0?ui=2&amp;ik=e765c6caba&amp;attid=0.0.3&amp;permmsgid=msg-f:1780060450793825229&amp;th=18b40b8c8049a3cd&amp;view=att&amp;disp=saf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95AC-FA6A-738C-32F5-6464E94B3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Building Alnylam, a Whole New Class of Medicines, and the Importance of Being Unreasonable; and, What’s Next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1FD42-F3E0-BB5E-24B7-787FDABF3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819" y="4087097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OTS: The Oligo Meeting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October 8,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25AA7-6225-473E-C801-5030AA572F34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4956D9-E22F-C170-408A-A105D6350C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85" y="55646"/>
            <a:ext cx="11260667" cy="67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2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Addressing Delivery Challenge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C03C10-0CC1-E2C8-7576-392B33C1144C}"/>
              </a:ext>
            </a:extLst>
          </p:cNvPr>
          <p:cNvSpPr txBox="1"/>
          <p:nvPr/>
        </p:nvSpPr>
        <p:spPr>
          <a:xfrm>
            <a:off x="5427009" y="154726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Sense strand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788A35-C698-88D8-A69A-492C46181991}"/>
              </a:ext>
            </a:extLst>
          </p:cNvPr>
          <p:cNvSpPr txBox="1"/>
          <p:nvPr/>
        </p:nvSpPr>
        <p:spPr>
          <a:xfrm>
            <a:off x="5328331" y="2082469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Antisense strand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1E567-764F-426D-8C86-A74158EEB1C8}"/>
              </a:ext>
            </a:extLst>
          </p:cNvPr>
          <p:cNvGrpSpPr>
            <a:grpSpLocks noChangeAspect="1"/>
          </p:cNvGrpSpPr>
          <p:nvPr/>
        </p:nvGrpSpPr>
        <p:grpSpPr>
          <a:xfrm>
            <a:off x="4465917" y="1830815"/>
            <a:ext cx="2957227" cy="285109"/>
            <a:chOff x="2971252" y="1355052"/>
            <a:chExt cx="2678359" cy="25822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519114-D7E4-4921-FD05-8A853FE11C52}"/>
                </a:ext>
              </a:extLst>
            </p:cNvPr>
            <p:cNvGrpSpPr/>
            <p:nvPr/>
          </p:nvGrpSpPr>
          <p:grpSpPr>
            <a:xfrm>
              <a:off x="3212100" y="1355052"/>
              <a:ext cx="2437511" cy="105822"/>
              <a:chOff x="3212100" y="1355052"/>
              <a:chExt cx="2437511" cy="105822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90AC9EE-0574-0F1F-734E-EF70879BD87C}"/>
                  </a:ext>
                </a:extLst>
              </p:cNvPr>
              <p:cNvGrpSpPr/>
              <p:nvPr/>
            </p:nvGrpSpPr>
            <p:grpSpPr>
              <a:xfrm>
                <a:off x="3212100" y="1355052"/>
                <a:ext cx="2200955" cy="105822"/>
                <a:chOff x="4529315" y="3077766"/>
                <a:chExt cx="3794752" cy="182451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80BEFE24-34F3-D111-ED5C-117401E269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9315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FE3A9B37-BDF1-5D37-A0AF-5476EDB7C8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0680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1B67568-D84A-05CF-162B-F95FE171C5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29365" y="3081954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10DE45A9-F7DE-DD42-2526-9E78173DF2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1771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7636B7B9-F5FC-30DE-3691-881A299D4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33073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B9D6E32-7D12-B6C1-5C75-EB9845E22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4288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F652A694-FD95-BB59-47F7-65C900932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4228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A1C13A84-A85E-4121-CB4F-A461A81638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4253" y="3077768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8E9F248F-17D0-2D9B-7F74-C0D01EB4DF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33933" y="3081425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4D4D983-77EC-8FF5-8D0D-208885A1CC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37022" y="3077766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683E6971-8773-203F-BEFF-A956512A69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6708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974FB27-BDE4-D70F-46B0-A0626EC1A4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9885" y="3078295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74210361-8686-D15D-9100-056390C332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525" y="3081423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3E9A4714-1482-53D4-D589-7B1CCACBB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9166" y="3080302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EFACA07-F00F-0298-3598-FAD9A7C318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38150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534A82FA-3917-C135-76CB-21A3268C21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1597" y="3081422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D1B27299-6DC9-E894-475F-65E0DB8A17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961" y="3081421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4B28F019-4E75-5C45-6DA5-51156E0526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1647" y="3081420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847A07EB-703D-D598-48BE-24E8A52995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4053" y="3080301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2E2AB7-104F-188D-F2E5-FBBA75F5EE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7971" y="1355052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F705949-3202-E167-D06F-C5EE24147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5203" y="1355052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D29E43-21DA-AFA3-994C-DA0C30E961D7}"/>
                </a:ext>
              </a:extLst>
            </p:cNvPr>
            <p:cNvGrpSpPr/>
            <p:nvPr/>
          </p:nvGrpSpPr>
          <p:grpSpPr>
            <a:xfrm>
              <a:off x="2971252" y="1507452"/>
              <a:ext cx="2437511" cy="105822"/>
              <a:chOff x="2971252" y="1507452"/>
              <a:chExt cx="2437511" cy="1058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594919C-74A3-D6E0-EF26-859622BD202A}"/>
                  </a:ext>
                </a:extLst>
              </p:cNvPr>
              <p:cNvGrpSpPr/>
              <p:nvPr/>
            </p:nvGrpSpPr>
            <p:grpSpPr>
              <a:xfrm rot="10800000">
                <a:off x="3207808" y="1507452"/>
                <a:ext cx="2200955" cy="105822"/>
                <a:chOff x="4529315" y="3077766"/>
                <a:chExt cx="3794752" cy="182451"/>
              </a:xfrm>
              <a:solidFill>
                <a:srgbClr val="C00000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69AB313-84B9-0A41-468D-11A2D68E2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9315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1C34EB9-B2B8-BB15-AF50-E99A792C6C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0680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DA268941-E12A-483C-5E85-D043230CCC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29365" y="3081954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681837B-955A-6CB4-9F85-8294D9D6C4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1771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25E8E73-D991-A500-6754-EA21DAD1F3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33073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8AD10B06-9905-CA68-2966-517EB07CB1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4288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05661331-6227-01C9-8147-C5946543AC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4228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3EA40C7A-DC10-88FD-6F70-70C73D17AC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4253" y="3077768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B605075-5926-EA37-06E9-6B78C620C1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33933" y="3081425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D21216CE-0DDE-C00E-2D66-DDF51E489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37022" y="3077766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4CE64082-E093-54E2-D1B3-3340C60F13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6708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A71B239-943E-2D33-80AC-16A02230B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9885" y="3078295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2BE9858A-DC77-AD03-6829-DE59D7D0A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525" y="3081423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368ACBC-17AE-95B3-8FFA-62CD6545F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9166" y="3080302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C52F309-15FE-D356-E308-1FE7A878FD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38150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F12CCC30-A010-AE2E-0C33-C90636E7D2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1597" y="3081422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7D6B372-C0FD-D024-B52F-5F65E31A8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961" y="3081421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BA3F0467-8E48-46ED-9DCB-2E7EC46CE4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1647" y="3081420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93CF05C4-5C62-CD9A-2E5D-ED339D92BE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4053" y="3080301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E4CE7DE-8BBD-5A23-6EC9-94730843A0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088484" y="1509881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04E013B-1746-7CE1-59E2-5B3775D448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971252" y="1509881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49FFE38-202D-FABA-DC53-771B4413A7A2}"/>
              </a:ext>
            </a:extLst>
          </p:cNvPr>
          <p:cNvGrpSpPr/>
          <p:nvPr/>
        </p:nvGrpSpPr>
        <p:grpSpPr>
          <a:xfrm>
            <a:off x="1645533" y="3060137"/>
            <a:ext cx="4355387" cy="2585522"/>
            <a:chOff x="51394" y="2043089"/>
            <a:chExt cx="3266540" cy="1939141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19C0E70-75C1-E221-7831-FA378E2895F0}"/>
                </a:ext>
              </a:extLst>
            </p:cNvPr>
            <p:cNvSpPr txBox="1"/>
            <p:nvPr/>
          </p:nvSpPr>
          <p:spPr>
            <a:xfrm>
              <a:off x="91863" y="2146815"/>
              <a:ext cx="1795478" cy="177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00B0F0"/>
                  </a:solidFill>
                  <a:latin typeface="Arial Narrow" pitchFamily="34" charset="0"/>
                </a:defRPr>
              </a:lvl1pPr>
            </a:lstStyle>
            <a:p>
              <a:r>
                <a:rPr lang="en-US" sz="1600" dirty="0"/>
                <a:t>Lipid Nanoparticles (LNPs)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Multi-component lipid formulation (~100 nm in size)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Encapsulated siRNA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Highly efficient for targeted delivery to liver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Administered intravenously (IV)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Clinically validated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A68AFC9-0DBC-B771-FBFD-43BE244BE925}"/>
                </a:ext>
              </a:extLst>
            </p:cNvPr>
            <p:cNvGrpSpPr/>
            <p:nvPr/>
          </p:nvGrpSpPr>
          <p:grpSpPr>
            <a:xfrm>
              <a:off x="51394" y="2043089"/>
              <a:ext cx="3266540" cy="1939141"/>
              <a:chOff x="91366" y="2489158"/>
              <a:chExt cx="5551932" cy="3013840"/>
            </a:xfrm>
          </p:grpSpPr>
          <p:sp>
            <p:nvSpPr>
              <p:cNvPr id="480" name="Rectangle: Rounded Corners 8">
                <a:extLst>
                  <a:ext uri="{FF2B5EF4-FFF2-40B4-BE49-F238E27FC236}">
                    <a16:creationId xmlns:a16="http://schemas.microsoft.com/office/drawing/2014/main" id="{E06479AF-B850-5B89-6627-F0688F43955D}"/>
                  </a:ext>
                </a:extLst>
              </p:cNvPr>
              <p:cNvSpPr/>
              <p:nvPr/>
            </p:nvSpPr>
            <p:spPr>
              <a:xfrm>
                <a:off x="91366" y="2489158"/>
                <a:ext cx="5551932" cy="3013840"/>
              </a:xfrm>
              <a:prstGeom prst="roundRect">
                <a:avLst/>
              </a:prstGeom>
              <a:noFill/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1A9114C2-ECF0-52D5-CFC7-81A5722E5F3B}"/>
                  </a:ext>
                </a:extLst>
              </p:cNvPr>
              <p:cNvSpPr txBox="1"/>
              <p:nvPr/>
            </p:nvSpPr>
            <p:spPr>
              <a:xfrm>
                <a:off x="3572600" y="4933231"/>
                <a:ext cx="1402588" cy="215258"/>
              </a:xfrm>
              <a:prstGeom prst="rect">
                <a:avLst/>
              </a:prstGeom>
              <a:solidFill>
                <a:srgbClr val="F1F5F7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rgbClr val="00B0F0"/>
                    </a:solidFill>
                    <a:latin typeface="Arial Narrow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Arial"/>
                  </a:rPr>
                  <a:t>Patisiran</a:t>
                </a: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938F767-892A-BACB-5D9A-1175DC865A40}"/>
                </a:ext>
              </a:extLst>
            </p:cNvPr>
            <p:cNvGrpSpPr/>
            <p:nvPr/>
          </p:nvGrpSpPr>
          <p:grpSpPr>
            <a:xfrm>
              <a:off x="1918909" y="2138216"/>
              <a:ext cx="1309498" cy="1448022"/>
              <a:chOff x="2989577" y="2549667"/>
              <a:chExt cx="2597646" cy="2872428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DC076E9-D2B2-A677-B5EF-D81649FB09C5}"/>
                  </a:ext>
                </a:extLst>
              </p:cNvPr>
              <p:cNvGrpSpPr/>
              <p:nvPr/>
            </p:nvGrpSpPr>
            <p:grpSpPr>
              <a:xfrm>
                <a:off x="2989577" y="2549667"/>
                <a:ext cx="2597646" cy="2872428"/>
                <a:chOff x="241919" y="1942496"/>
                <a:chExt cx="2597646" cy="2872428"/>
              </a:xfrm>
            </p:grpSpPr>
            <p:sp>
              <p:nvSpPr>
                <p:cNvPr id="208" name="Freeform 127">
                  <a:extLst>
                    <a:ext uri="{FF2B5EF4-FFF2-40B4-BE49-F238E27FC236}">
                      <a16:creationId xmlns:a16="http://schemas.microsoft.com/office/drawing/2014/main" id="{27989933-56F7-8944-899F-E8EAC4B4F4C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096022">
                  <a:off x="1303802" y="1942496"/>
                  <a:ext cx="383320" cy="447827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09" name="Freeform 128">
                  <a:extLst>
                    <a:ext uri="{FF2B5EF4-FFF2-40B4-BE49-F238E27FC236}">
                      <a16:creationId xmlns:a16="http://schemas.microsoft.com/office/drawing/2014/main" id="{25360447-4C7E-C4E0-2CFE-C0AD460030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835796">
                  <a:off x="2423991" y="2464755"/>
                  <a:ext cx="384561" cy="446587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0" name="Freeform 396">
                  <a:extLst>
                    <a:ext uri="{FF2B5EF4-FFF2-40B4-BE49-F238E27FC236}">
                      <a16:creationId xmlns:a16="http://schemas.microsoft.com/office/drawing/2014/main" id="{3F777EAF-5B58-9E9B-6712-86A5745B669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690359">
                  <a:off x="1200126" y="4368338"/>
                  <a:ext cx="383321" cy="446586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1" name="Freeform 397">
                  <a:extLst>
                    <a:ext uri="{FF2B5EF4-FFF2-40B4-BE49-F238E27FC236}">
                      <a16:creationId xmlns:a16="http://schemas.microsoft.com/office/drawing/2014/main" id="{6D355A84-DC23-F879-F237-689D1B30AE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614600">
                  <a:off x="2407864" y="3815681"/>
                  <a:ext cx="399447" cy="430460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2" name="Freeform 398">
                  <a:extLst>
                    <a:ext uri="{FF2B5EF4-FFF2-40B4-BE49-F238E27FC236}">
                      <a16:creationId xmlns:a16="http://schemas.microsoft.com/office/drawing/2014/main" id="{66E6EBA5-A504-E8F6-4D73-57CFAA5E37C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408799">
                  <a:off x="316349" y="2462273"/>
                  <a:ext cx="399447" cy="429220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3" name="Freeform 399">
                  <a:extLst>
                    <a:ext uri="{FF2B5EF4-FFF2-40B4-BE49-F238E27FC236}">
                      <a16:creationId xmlns:a16="http://schemas.microsoft.com/office/drawing/2014/main" id="{79FF98A8-2B57-989E-28C4-6FFB285471F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311311">
                  <a:off x="272931" y="3959581"/>
                  <a:ext cx="383321" cy="445346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4" name="Oval 130">
                  <a:extLst>
                    <a:ext uri="{FF2B5EF4-FFF2-40B4-BE49-F238E27FC236}">
                      <a16:creationId xmlns:a16="http://schemas.microsoft.com/office/drawing/2014/main" id="{54724DB1-E89F-5902-0FD3-BF1794A94F0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788140">
                  <a:off x="744948" y="4059443"/>
                  <a:ext cx="109166" cy="8311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5" name="Freeform 131">
                  <a:extLst>
                    <a:ext uri="{FF2B5EF4-FFF2-40B4-BE49-F238E27FC236}">
                      <a16:creationId xmlns:a16="http://schemas.microsoft.com/office/drawing/2014/main" id="{E511EC91-7903-B29C-BE07-464849B22E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880164" y="3977569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6" name="Freeform 132">
                  <a:extLst>
                    <a:ext uri="{FF2B5EF4-FFF2-40B4-BE49-F238E27FC236}">
                      <a16:creationId xmlns:a16="http://schemas.microsoft.com/office/drawing/2014/main" id="{FC658E25-2985-5869-29B2-B92893CD7F0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850392" y="3947796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7" name="Oval 133">
                  <a:extLst>
                    <a:ext uri="{FF2B5EF4-FFF2-40B4-BE49-F238E27FC236}">
                      <a16:creationId xmlns:a16="http://schemas.microsoft.com/office/drawing/2014/main" id="{16BCB12C-F5CB-FD0A-6533-1C05B78860E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788140">
                  <a:off x="649429" y="3965163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8" name="Freeform 134">
                  <a:extLst>
                    <a:ext uri="{FF2B5EF4-FFF2-40B4-BE49-F238E27FC236}">
                      <a16:creationId xmlns:a16="http://schemas.microsoft.com/office/drawing/2014/main" id="{F3FB780D-8E69-F160-BCD8-684F1D83C4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784024" y="3882669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9" name="Freeform 135">
                  <a:extLst>
                    <a:ext uri="{FF2B5EF4-FFF2-40B4-BE49-F238E27FC236}">
                      <a16:creationId xmlns:a16="http://schemas.microsoft.com/office/drawing/2014/main" id="{BA098687-A872-C9A9-2683-026C2A4353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754252" y="3852896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0" name="Oval 136">
                  <a:extLst>
                    <a:ext uri="{FF2B5EF4-FFF2-40B4-BE49-F238E27FC236}">
                      <a16:creationId xmlns:a16="http://schemas.microsoft.com/office/drawing/2014/main" id="{3F78F091-B726-3D9F-ECFF-04BF4C597F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991835">
                  <a:off x="572517" y="3862199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1" name="Freeform 137">
                  <a:extLst>
                    <a:ext uri="{FF2B5EF4-FFF2-40B4-BE49-F238E27FC236}">
                      <a16:creationId xmlns:a16="http://schemas.microsoft.com/office/drawing/2014/main" id="{87167466-A66D-30CA-37F1-A1C9315E7A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784251">
                  <a:off x="710214" y="3786529"/>
                  <a:ext cx="3225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2" name="Freeform 138">
                  <a:extLst>
                    <a:ext uri="{FF2B5EF4-FFF2-40B4-BE49-F238E27FC236}">
                      <a16:creationId xmlns:a16="http://schemas.microsoft.com/office/drawing/2014/main" id="{EB6F9807-9882-C5FD-C33B-ACC4CA4620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784251">
                  <a:off x="681682" y="3754274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3" name="Oval 139">
                  <a:extLst>
                    <a:ext uri="{FF2B5EF4-FFF2-40B4-BE49-F238E27FC236}">
                      <a16:creationId xmlns:a16="http://schemas.microsoft.com/office/drawing/2014/main" id="{A4F0B832-F085-A4FD-FFDD-1F3A0E1F48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550227">
                  <a:off x="493123" y="3691007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4" name="Freeform 140">
                  <a:extLst>
                    <a:ext uri="{FF2B5EF4-FFF2-40B4-BE49-F238E27FC236}">
                      <a16:creationId xmlns:a16="http://schemas.microsoft.com/office/drawing/2014/main" id="{AC85C082-A7A6-34E8-AAB7-DA6F46A998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342643">
                  <a:off x="637024" y="3632703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5" name="Freeform 141">
                  <a:extLst>
                    <a:ext uri="{FF2B5EF4-FFF2-40B4-BE49-F238E27FC236}">
                      <a16:creationId xmlns:a16="http://schemas.microsoft.com/office/drawing/2014/main" id="{E7B6596E-3CA4-6646-2CFD-5D6352ED67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342643">
                  <a:off x="614693" y="3597970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6" name="AutoShape 142">
                  <a:extLst>
                    <a:ext uri="{FF2B5EF4-FFF2-40B4-BE49-F238E27FC236}">
                      <a16:creationId xmlns:a16="http://schemas.microsoft.com/office/drawing/2014/main" id="{1773632C-B976-4AF7-73E7-17E8C261BD0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576858" y="3803275"/>
                  <a:ext cx="4093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7" name="AutoShape 143">
                  <a:extLst>
                    <a:ext uri="{FF2B5EF4-FFF2-40B4-BE49-F238E27FC236}">
                      <a16:creationId xmlns:a16="http://schemas.microsoft.com/office/drawing/2014/main" id="{4943A8E0-6F09-3F3A-9839-6D5C3FE111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594225" y="3773503"/>
                  <a:ext cx="40937" cy="37216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8" name="AutoShape 144">
                  <a:extLst>
                    <a:ext uri="{FF2B5EF4-FFF2-40B4-BE49-F238E27FC236}">
                      <a16:creationId xmlns:a16="http://schemas.microsoft.com/office/drawing/2014/main" id="{2F40FAE6-4AAA-2718-291B-553B84512C7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30200" y="3773503"/>
                  <a:ext cx="38456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9" name="AutoShape 145">
                  <a:extLst>
                    <a:ext uri="{FF2B5EF4-FFF2-40B4-BE49-F238E27FC236}">
                      <a16:creationId xmlns:a16="http://schemas.microsoft.com/office/drawing/2014/main" id="{DC67BE45-DBE8-274D-73B2-59AB0B431C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47567" y="3744971"/>
                  <a:ext cx="3969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0" name="AutoShape 146">
                  <a:extLst>
                    <a:ext uri="{FF2B5EF4-FFF2-40B4-BE49-F238E27FC236}">
                      <a16:creationId xmlns:a16="http://schemas.microsoft.com/office/drawing/2014/main" id="{DBFEA633-D7CB-98D9-DEB6-6995AA9CDED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84783" y="3744971"/>
                  <a:ext cx="3969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1" name="Oval 147">
                  <a:extLst>
                    <a:ext uri="{FF2B5EF4-FFF2-40B4-BE49-F238E27FC236}">
                      <a16:creationId xmlns:a16="http://schemas.microsoft.com/office/drawing/2014/main" id="{C39FB40B-A37E-D575-1778-0ED3927217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321355">
                  <a:off x="470173" y="3550209"/>
                  <a:ext cx="107925" cy="8311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2" name="Freeform 148">
                  <a:extLst>
                    <a:ext uri="{FF2B5EF4-FFF2-40B4-BE49-F238E27FC236}">
                      <a16:creationId xmlns:a16="http://schemas.microsoft.com/office/drawing/2014/main" id="{B85602D8-B222-1C69-6C64-0575974969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13771">
                  <a:off x="617796" y="3519196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3" name="Freeform 149">
                  <a:extLst>
                    <a:ext uri="{FF2B5EF4-FFF2-40B4-BE49-F238E27FC236}">
                      <a16:creationId xmlns:a16="http://schemas.microsoft.com/office/drawing/2014/main" id="{17E20A35-B968-FE48-1D1F-1BF3216635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13771">
                  <a:off x="603529" y="3480120"/>
                  <a:ext cx="3225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4" name="Oval 150">
                  <a:extLst>
                    <a:ext uri="{FF2B5EF4-FFF2-40B4-BE49-F238E27FC236}">
                      <a16:creationId xmlns:a16="http://schemas.microsoft.com/office/drawing/2014/main" id="{006922F2-7730-FB46-8339-3B3B063D99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747461">
                  <a:off x="460870" y="3414372"/>
                  <a:ext cx="110407" cy="8187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5" name="Freeform 151">
                  <a:extLst>
                    <a:ext uri="{FF2B5EF4-FFF2-40B4-BE49-F238E27FC236}">
                      <a16:creationId xmlns:a16="http://schemas.microsoft.com/office/drawing/2014/main" id="{CEC52370-1266-1EA7-94A0-1B3DD34F7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539877">
                  <a:off x="609731" y="339576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6" name="Freeform 152">
                  <a:extLst>
                    <a:ext uri="{FF2B5EF4-FFF2-40B4-BE49-F238E27FC236}">
                      <a16:creationId xmlns:a16="http://schemas.microsoft.com/office/drawing/2014/main" id="{7A14C3EF-7348-DE48-1E91-B5BF77E557A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539877">
                  <a:off x="599807" y="3353587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7" name="Oval 153">
                  <a:extLst>
                    <a:ext uri="{FF2B5EF4-FFF2-40B4-BE49-F238E27FC236}">
                      <a16:creationId xmlns:a16="http://schemas.microsoft.com/office/drawing/2014/main" id="{1010A037-509D-994C-76CF-463DF6028B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43557">
                  <a:off x="470173" y="3223952"/>
                  <a:ext cx="11040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8" name="Freeform 154">
                  <a:extLst>
                    <a:ext uri="{FF2B5EF4-FFF2-40B4-BE49-F238E27FC236}">
                      <a16:creationId xmlns:a16="http://schemas.microsoft.com/office/drawing/2014/main" id="{743E8306-32B1-80B9-E03D-FE8CB0DFC5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035973">
                  <a:off x="616555" y="3221471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9" name="Freeform 155">
                  <a:extLst>
                    <a:ext uri="{FF2B5EF4-FFF2-40B4-BE49-F238E27FC236}">
                      <a16:creationId xmlns:a16="http://schemas.microsoft.com/office/drawing/2014/main" id="{AA6D0C33-D94A-6220-75E1-717B14BB55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035973">
                  <a:off x="612213" y="3178673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0" name="Oval 156">
                  <a:extLst>
                    <a:ext uri="{FF2B5EF4-FFF2-40B4-BE49-F238E27FC236}">
                      <a16:creationId xmlns:a16="http://schemas.microsoft.com/office/drawing/2014/main" id="{20041EC4-AA83-94D5-868A-02130E7A25C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161575">
                  <a:off x="514212" y="3091838"/>
                  <a:ext cx="124052" cy="73190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1" name="Freeform 157">
                  <a:extLst>
                    <a:ext uri="{FF2B5EF4-FFF2-40B4-BE49-F238E27FC236}">
                      <a16:creationId xmlns:a16="http://schemas.microsoft.com/office/drawing/2014/main" id="{D360D387-DEE1-A7FE-4A5D-E6A4357B4C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953991">
                  <a:off x="646947" y="3111686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2" name="Freeform 158">
                  <a:extLst>
                    <a:ext uri="{FF2B5EF4-FFF2-40B4-BE49-F238E27FC236}">
                      <a16:creationId xmlns:a16="http://schemas.microsoft.com/office/drawing/2014/main" id="{BEB1C857-996C-C432-D3C4-BF4F7A5905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953991">
                  <a:off x="658111" y="3067027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3" name="Oval 159">
                  <a:extLst>
                    <a:ext uri="{FF2B5EF4-FFF2-40B4-BE49-F238E27FC236}">
                      <a16:creationId xmlns:a16="http://schemas.microsoft.com/office/drawing/2014/main" id="{2ED5FEA0-BF0E-A1B9-2080-879F43CDB9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626343">
                  <a:off x="579339" y="2962203"/>
                  <a:ext cx="122811" cy="73190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4" name="Freeform 160">
                  <a:extLst>
                    <a:ext uri="{FF2B5EF4-FFF2-40B4-BE49-F238E27FC236}">
                      <a16:creationId xmlns:a16="http://schemas.microsoft.com/office/drawing/2014/main" id="{A6369590-EB23-0EBF-EEFE-B179611AAA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418760">
                  <a:off x="705871" y="2993217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5" name="Freeform 161">
                  <a:extLst>
                    <a:ext uri="{FF2B5EF4-FFF2-40B4-BE49-F238E27FC236}">
                      <a16:creationId xmlns:a16="http://schemas.microsoft.com/office/drawing/2014/main" id="{31B29131-2ED1-A467-EB88-02FF564CAE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418760">
                  <a:off x="722619" y="2951659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6" name="Oval 162">
                  <a:extLst>
                    <a:ext uri="{FF2B5EF4-FFF2-40B4-BE49-F238E27FC236}">
                      <a16:creationId xmlns:a16="http://schemas.microsoft.com/office/drawing/2014/main" id="{9CF99A54-D1C4-E426-DA18-5548249B20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39514">
                  <a:off x="658112" y="2842493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7" name="Freeform 163">
                  <a:extLst>
                    <a:ext uri="{FF2B5EF4-FFF2-40B4-BE49-F238E27FC236}">
                      <a16:creationId xmlns:a16="http://schemas.microsoft.com/office/drawing/2014/main" id="{39E4AC43-AF55-8FEF-8B11-C306B3AAAB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731930">
                  <a:off x="777201" y="2883430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8" name="Freeform 164">
                  <a:extLst>
                    <a:ext uri="{FF2B5EF4-FFF2-40B4-BE49-F238E27FC236}">
                      <a16:creationId xmlns:a16="http://schemas.microsoft.com/office/drawing/2014/main" id="{392F1627-5707-EF5D-2B99-EC8692AD9A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731930">
                  <a:off x="797670" y="2843113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9" name="Oval 165">
                  <a:extLst>
                    <a:ext uri="{FF2B5EF4-FFF2-40B4-BE49-F238E27FC236}">
                      <a16:creationId xmlns:a16="http://schemas.microsoft.com/office/drawing/2014/main" id="{329628FD-19BB-6013-AFF5-054015BCD9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418432">
                  <a:off x="758594" y="2729605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0" name="Freeform 166">
                  <a:extLst>
                    <a:ext uri="{FF2B5EF4-FFF2-40B4-BE49-F238E27FC236}">
                      <a16:creationId xmlns:a16="http://schemas.microsoft.com/office/drawing/2014/main" id="{FFA9B7A9-65FE-55B8-F1C5-8D1F1DAF8E1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210848">
                  <a:off x="869621" y="2778606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1" name="Freeform 167">
                  <a:extLst>
                    <a:ext uri="{FF2B5EF4-FFF2-40B4-BE49-F238E27FC236}">
                      <a16:creationId xmlns:a16="http://schemas.microsoft.com/office/drawing/2014/main" id="{9B549244-B247-7365-A501-116BF5EE10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210848">
                  <a:off x="894431" y="274263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2" name="Oval 168">
                  <a:extLst>
                    <a:ext uri="{FF2B5EF4-FFF2-40B4-BE49-F238E27FC236}">
                      <a16:creationId xmlns:a16="http://schemas.microsoft.com/office/drawing/2014/main" id="{7FE6E67E-F919-B9FE-F354-259B2D4EBA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9422834">
                  <a:off x="952735" y="2596249"/>
                  <a:ext cx="117850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3" name="Freeform 169">
                  <a:extLst>
                    <a:ext uri="{FF2B5EF4-FFF2-40B4-BE49-F238E27FC236}">
                      <a16:creationId xmlns:a16="http://schemas.microsoft.com/office/drawing/2014/main" id="{DC62C613-55DA-CDA0-9145-ED453C2DED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215250">
                  <a:off x="1040812" y="2661997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4" name="Freeform 170">
                  <a:extLst>
                    <a:ext uri="{FF2B5EF4-FFF2-40B4-BE49-F238E27FC236}">
                      <a16:creationId xmlns:a16="http://schemas.microsoft.com/office/drawing/2014/main" id="{A8BA5FA8-D191-BFAB-C523-DBE934162D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215250">
                  <a:off x="1075547" y="2634706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5" name="AutoShape 171">
                  <a:extLst>
                    <a:ext uri="{FF2B5EF4-FFF2-40B4-BE49-F238E27FC236}">
                      <a16:creationId xmlns:a16="http://schemas.microsoft.com/office/drawing/2014/main" id="{896944A4-6817-BD75-CD54-8BDD0423AD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883266" y="2685568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6" name="AutoShape 172">
                  <a:extLst>
                    <a:ext uri="{FF2B5EF4-FFF2-40B4-BE49-F238E27FC236}">
                      <a16:creationId xmlns:a16="http://schemas.microsoft.com/office/drawing/2014/main" id="{C1863031-EAFB-01D5-EBC2-6A0CACF636E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13038" y="2694251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7" name="AutoShape 173">
                  <a:extLst>
                    <a:ext uri="{FF2B5EF4-FFF2-40B4-BE49-F238E27FC236}">
                      <a16:creationId xmlns:a16="http://schemas.microsoft.com/office/drawing/2014/main" id="{6176AB5E-E3F7-87BF-5E8E-E12148AE9A5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18001" y="2726504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8" name="AutoShape 174">
                  <a:extLst>
                    <a:ext uri="{FF2B5EF4-FFF2-40B4-BE49-F238E27FC236}">
                      <a16:creationId xmlns:a16="http://schemas.microsoft.com/office/drawing/2014/main" id="{5A973964-C096-8BD1-AB70-0B494480F32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49014" y="2733947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9" name="AutoShape 175">
                  <a:extLst>
                    <a:ext uri="{FF2B5EF4-FFF2-40B4-BE49-F238E27FC236}">
                      <a16:creationId xmlns:a16="http://schemas.microsoft.com/office/drawing/2014/main" id="{E6D73673-3DFB-7E6E-63F4-5F5F2F096B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51495" y="2769922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0" name="AutoShape 176">
                  <a:extLst>
                    <a:ext uri="{FF2B5EF4-FFF2-40B4-BE49-F238E27FC236}">
                      <a16:creationId xmlns:a16="http://schemas.microsoft.com/office/drawing/2014/main" id="{95ABFB10-0B02-7044-86E8-6B090CE4CB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494984" y="3349245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1" name="AutoShape 177">
                  <a:extLst>
                    <a:ext uri="{FF2B5EF4-FFF2-40B4-BE49-F238E27FC236}">
                      <a16:creationId xmlns:a16="http://schemas.microsoft.com/office/drawing/2014/main" id="{86A013BC-1EDB-B047-2756-A3EF617B21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25996" y="3338080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2" name="AutoShape 178">
                  <a:extLst>
                    <a:ext uri="{FF2B5EF4-FFF2-40B4-BE49-F238E27FC236}">
                      <a16:creationId xmlns:a16="http://schemas.microsoft.com/office/drawing/2014/main" id="{95DF86D6-C90A-C4BE-76FB-B973AF2FFA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52048" y="3361650"/>
                  <a:ext cx="3845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3" name="AutoShape 179">
                  <a:extLst>
                    <a:ext uri="{FF2B5EF4-FFF2-40B4-BE49-F238E27FC236}">
                      <a16:creationId xmlns:a16="http://schemas.microsoft.com/office/drawing/2014/main" id="{9A2C3E54-B191-A6B2-4708-297D342DEF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84301" y="3350485"/>
                  <a:ext cx="3721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4" name="AutoShape 180">
                  <a:extLst>
                    <a:ext uri="{FF2B5EF4-FFF2-40B4-BE49-F238E27FC236}">
                      <a16:creationId xmlns:a16="http://schemas.microsoft.com/office/drawing/2014/main" id="{62ABD214-BDAA-5DA1-708D-7DCD5D6CDF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610352" y="3375296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5" name="Oval 181">
                  <a:extLst>
                    <a:ext uri="{FF2B5EF4-FFF2-40B4-BE49-F238E27FC236}">
                      <a16:creationId xmlns:a16="http://schemas.microsoft.com/office/drawing/2014/main" id="{CBB7FF84-66B5-BC49-CAAC-97FA9664B90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9807163">
                  <a:off x="1076787" y="2525540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6" name="Freeform 182">
                  <a:extLst>
                    <a:ext uri="{FF2B5EF4-FFF2-40B4-BE49-F238E27FC236}">
                      <a16:creationId xmlns:a16="http://schemas.microsoft.com/office/drawing/2014/main" id="{3E537462-5229-63E2-82C4-A6D598A3FA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599579">
                  <a:off x="1153699" y="2595009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7" name="Freeform 183">
                  <a:extLst>
                    <a:ext uri="{FF2B5EF4-FFF2-40B4-BE49-F238E27FC236}">
                      <a16:creationId xmlns:a16="http://schemas.microsoft.com/office/drawing/2014/main" id="{F22D5289-5F44-EFA0-64B0-D25118EC585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599579">
                  <a:off x="1190915" y="2572680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8" name="Oval 184">
                  <a:extLst>
                    <a:ext uri="{FF2B5EF4-FFF2-40B4-BE49-F238E27FC236}">
                      <a16:creationId xmlns:a16="http://schemas.microsoft.com/office/drawing/2014/main" id="{37D945E4-EE36-C2BA-505A-004A71E037D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233268">
                  <a:off x="1213244" y="2475919"/>
                  <a:ext cx="117850" cy="76912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9" name="Freeform 185">
                  <a:extLst>
                    <a:ext uri="{FF2B5EF4-FFF2-40B4-BE49-F238E27FC236}">
                      <a16:creationId xmlns:a16="http://schemas.microsoft.com/office/drawing/2014/main" id="{2DD32A34-F9C2-1B5A-DCDF-9CD15C91C2F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025684">
                  <a:off x="1277751" y="2551591"/>
                  <a:ext cx="37216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0" name="Freeform 186">
                  <a:extLst>
                    <a:ext uri="{FF2B5EF4-FFF2-40B4-BE49-F238E27FC236}">
                      <a16:creationId xmlns:a16="http://schemas.microsoft.com/office/drawing/2014/main" id="{02EE3BD4-95B8-3F71-6D81-14A20FB9D7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025684">
                  <a:off x="1319929" y="2534223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1" name="Oval 187">
                  <a:extLst>
                    <a:ext uri="{FF2B5EF4-FFF2-40B4-BE49-F238E27FC236}">
                      <a16:creationId xmlns:a16="http://schemas.microsoft.com/office/drawing/2014/main" id="{4F3960DD-C108-E0E4-4631-497ABE32E8C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729364">
                  <a:off x="1409246" y="2427539"/>
                  <a:ext cx="117850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2" name="Freeform 188">
                  <a:extLst>
                    <a:ext uri="{FF2B5EF4-FFF2-40B4-BE49-F238E27FC236}">
                      <a16:creationId xmlns:a16="http://schemas.microsoft.com/office/drawing/2014/main" id="{F651D087-22FA-43A4-FEB2-FEB750F61B5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521780">
                  <a:off x="1460108" y="2504451"/>
                  <a:ext cx="35975" cy="13149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3" name="Freeform 189">
                  <a:extLst>
                    <a:ext uri="{FF2B5EF4-FFF2-40B4-BE49-F238E27FC236}">
                      <a16:creationId xmlns:a16="http://schemas.microsoft.com/office/drawing/2014/main" id="{A9085162-0149-4F39-F9F4-53E2CE047C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521780">
                  <a:off x="1502285" y="2493287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4" name="Oval 190">
                  <a:extLst>
                    <a:ext uri="{FF2B5EF4-FFF2-40B4-BE49-F238E27FC236}">
                      <a16:creationId xmlns:a16="http://schemas.microsoft.com/office/drawing/2014/main" id="{87B823ED-F32F-7348-62EE-3AF81E8DD9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7383">
                  <a:off x="1560589" y="2427539"/>
                  <a:ext cx="117850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5" name="Freeform 191">
                  <a:extLst>
                    <a:ext uri="{FF2B5EF4-FFF2-40B4-BE49-F238E27FC236}">
                      <a16:creationId xmlns:a16="http://schemas.microsoft.com/office/drawing/2014/main" id="{86A0C44D-7C16-411C-9181-5EFD64D011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39799">
                  <a:off x="1585400" y="2501970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6" name="Freeform 192">
                  <a:extLst>
                    <a:ext uri="{FF2B5EF4-FFF2-40B4-BE49-F238E27FC236}">
                      <a16:creationId xmlns:a16="http://schemas.microsoft.com/office/drawing/2014/main" id="{DE01363D-23DD-51D9-5B5B-656A25D6919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39799">
                  <a:off x="1630058" y="250321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7" name="AutoShape 193">
                  <a:extLst>
                    <a:ext uri="{FF2B5EF4-FFF2-40B4-BE49-F238E27FC236}">
                      <a16:creationId xmlns:a16="http://schemas.microsoft.com/office/drawing/2014/main" id="{74D6CF21-0033-9EAF-F225-82174A6D1C7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55284" y="2476540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8" name="AutoShape 194">
                  <a:extLst>
                    <a:ext uri="{FF2B5EF4-FFF2-40B4-BE49-F238E27FC236}">
                      <a16:creationId xmlns:a16="http://schemas.microsoft.com/office/drawing/2014/main" id="{DA7C961A-EAA9-44AE-2690-0D494A2CEB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76372" y="2502590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9" name="AutoShape 195">
                  <a:extLst>
                    <a:ext uri="{FF2B5EF4-FFF2-40B4-BE49-F238E27FC236}">
                      <a16:creationId xmlns:a16="http://schemas.microsoft.com/office/drawing/2014/main" id="{2A1F8D04-B184-ACEC-AE7A-4F5B4F29FFB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61486" y="2529882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0" name="AutoShape 196">
                  <a:extLst>
                    <a:ext uri="{FF2B5EF4-FFF2-40B4-BE49-F238E27FC236}">
                      <a16:creationId xmlns:a16="http://schemas.microsoft.com/office/drawing/2014/main" id="{2F65116A-2C23-4ED1-0FFE-15177DCAEA4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81955" y="2556554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1" name="AutoShape 197">
                  <a:extLst>
                    <a:ext uri="{FF2B5EF4-FFF2-40B4-BE49-F238E27FC236}">
                      <a16:creationId xmlns:a16="http://schemas.microsoft.com/office/drawing/2014/main" id="{C1DF42DE-C1E2-60DC-3529-E02E42B8DAD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63967" y="2584465"/>
                  <a:ext cx="37216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2" name="Oval 198">
                  <a:extLst>
                    <a:ext uri="{FF2B5EF4-FFF2-40B4-BE49-F238E27FC236}">
                      <a16:creationId xmlns:a16="http://schemas.microsoft.com/office/drawing/2014/main" id="{C452B0FE-3C42-E48B-768E-DDA3A024E3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93593">
                  <a:off x="1723098" y="2438704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3" name="Freeform 199">
                  <a:extLst>
                    <a:ext uri="{FF2B5EF4-FFF2-40B4-BE49-F238E27FC236}">
                      <a16:creationId xmlns:a16="http://schemas.microsoft.com/office/drawing/2014/main" id="{CE809550-8D9E-9AA3-AFE9-56792D1D25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706971" y="2508173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4" name="Freeform 200">
                  <a:extLst>
                    <a:ext uri="{FF2B5EF4-FFF2-40B4-BE49-F238E27FC236}">
                      <a16:creationId xmlns:a16="http://schemas.microsoft.com/office/drawing/2014/main" id="{0244A27D-6647-04D8-97ED-E9282FEF8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747908" y="2516856"/>
                  <a:ext cx="3225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5" name="Oval 201">
                  <a:extLst>
                    <a:ext uri="{FF2B5EF4-FFF2-40B4-BE49-F238E27FC236}">
                      <a16:creationId xmlns:a16="http://schemas.microsoft.com/office/drawing/2014/main" id="{C0CCA501-53CF-3428-DD45-B3F6342C701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93593">
                  <a:off x="1860795" y="2467235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6" name="Freeform 202">
                  <a:extLst>
                    <a:ext uri="{FF2B5EF4-FFF2-40B4-BE49-F238E27FC236}">
                      <a16:creationId xmlns:a16="http://schemas.microsoft.com/office/drawing/2014/main" id="{2A4000F6-2372-2926-55A5-F10050CBC3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845909" y="2537945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7" name="Freeform 203">
                  <a:extLst>
                    <a:ext uri="{FF2B5EF4-FFF2-40B4-BE49-F238E27FC236}">
                      <a16:creationId xmlns:a16="http://schemas.microsoft.com/office/drawing/2014/main" id="{781D5806-60FD-5DA7-F7D8-1D3314031F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886846" y="2546629"/>
                  <a:ext cx="3101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8" name="Oval 204">
                  <a:extLst>
                    <a:ext uri="{FF2B5EF4-FFF2-40B4-BE49-F238E27FC236}">
                      <a16:creationId xmlns:a16="http://schemas.microsoft.com/office/drawing/2014/main" id="{9415A0D1-06C7-E224-C153-4B57F783924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7289">
                  <a:off x="1987328" y="2509413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9" name="Freeform 205">
                  <a:extLst>
                    <a:ext uri="{FF2B5EF4-FFF2-40B4-BE49-F238E27FC236}">
                      <a16:creationId xmlns:a16="http://schemas.microsoft.com/office/drawing/2014/main" id="{3447C796-48F1-852D-C140-1111145A283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9705">
                  <a:off x="1967480" y="2577642"/>
                  <a:ext cx="31013" cy="14638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0" name="Freeform 206">
                  <a:extLst>
                    <a:ext uri="{FF2B5EF4-FFF2-40B4-BE49-F238E27FC236}">
                      <a16:creationId xmlns:a16="http://schemas.microsoft.com/office/drawing/2014/main" id="{47F3FF5E-EAE5-EB7A-C9AA-BC847B2FC1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9705">
                  <a:off x="2007176" y="2587566"/>
                  <a:ext cx="3101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1" name="Oval 207">
                  <a:extLst>
                    <a:ext uri="{FF2B5EF4-FFF2-40B4-BE49-F238E27FC236}">
                      <a16:creationId xmlns:a16="http://schemas.microsoft.com/office/drawing/2014/main" id="{538D0A1B-5685-4180-574C-630856EE58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55680">
                  <a:off x="2149836" y="2611136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2" name="Freeform 208">
                  <a:extLst>
                    <a:ext uri="{FF2B5EF4-FFF2-40B4-BE49-F238E27FC236}">
                      <a16:creationId xmlns:a16="http://schemas.microsoft.com/office/drawing/2014/main" id="{A02EC95B-AEB8-F4BD-BF90-2CD42124101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48096">
                  <a:off x="2118823" y="2664478"/>
                  <a:ext cx="31013" cy="14886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3" name="Freeform 209">
                  <a:extLst>
                    <a:ext uri="{FF2B5EF4-FFF2-40B4-BE49-F238E27FC236}">
                      <a16:creationId xmlns:a16="http://schemas.microsoft.com/office/drawing/2014/main" id="{A662A48A-90DC-CF65-E0CB-BE8F799C43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48096">
                  <a:off x="2156039" y="2681846"/>
                  <a:ext cx="31013" cy="14886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4" name="AutoShape 210">
                  <a:extLst>
                    <a:ext uri="{FF2B5EF4-FFF2-40B4-BE49-F238E27FC236}">
                      <a16:creationId xmlns:a16="http://schemas.microsoft.com/office/drawing/2014/main" id="{6908C79E-9BC7-A9D6-B212-D8AF0E9A4E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87190" y="2586946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5" name="AutoShape 211">
                  <a:extLst>
                    <a:ext uri="{FF2B5EF4-FFF2-40B4-BE49-F238E27FC236}">
                      <a16:creationId xmlns:a16="http://schemas.microsoft.com/office/drawing/2014/main" id="{4F7EC4E8-59B5-66B5-0B54-F35B0F77B95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87810" y="2621060"/>
                  <a:ext cx="38456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6" name="AutoShape 212">
                  <a:extLst>
                    <a:ext uri="{FF2B5EF4-FFF2-40B4-BE49-F238E27FC236}">
                      <a16:creationId xmlns:a16="http://schemas.microsoft.com/office/drawing/2014/main" id="{6FD4CB7D-11FF-6412-EE3C-993818D1BBA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59899" y="2641529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7" name="AutoShape 213">
                  <a:extLst>
                    <a:ext uri="{FF2B5EF4-FFF2-40B4-BE49-F238E27FC236}">
                      <a16:creationId xmlns:a16="http://schemas.microsoft.com/office/drawing/2014/main" id="{B86BF474-6C08-8C19-891B-AD2540458C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59899" y="2676263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8" name="AutoShape 214">
                  <a:extLst>
                    <a:ext uri="{FF2B5EF4-FFF2-40B4-BE49-F238E27FC236}">
                      <a16:creationId xmlns:a16="http://schemas.microsoft.com/office/drawing/2014/main" id="{D42F6592-31B5-77D6-9D7A-2B05616563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29506" y="2695491"/>
                  <a:ext cx="39697" cy="37216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9" name="Oval 215">
                  <a:extLst>
                    <a:ext uri="{FF2B5EF4-FFF2-40B4-BE49-F238E27FC236}">
                      <a16:creationId xmlns:a16="http://schemas.microsoft.com/office/drawing/2014/main" id="{2A02F703-A0CE-B65F-B7FC-779CEEDA80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526808">
                  <a:off x="2250318" y="2714099"/>
                  <a:ext cx="109166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0" name="Freeform 216">
                  <a:extLst>
                    <a:ext uri="{FF2B5EF4-FFF2-40B4-BE49-F238E27FC236}">
                      <a16:creationId xmlns:a16="http://schemas.microsoft.com/office/drawing/2014/main" id="{5B2268AB-BE4D-1D39-795B-9746297629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319224">
                  <a:off x="2200697" y="275131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1" name="Freeform 217">
                  <a:extLst>
                    <a:ext uri="{FF2B5EF4-FFF2-40B4-BE49-F238E27FC236}">
                      <a16:creationId xmlns:a16="http://schemas.microsoft.com/office/drawing/2014/main" id="{48E0309F-91CC-68FB-7962-06F2A00D0B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319224">
                  <a:off x="2234192" y="2777365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2" name="Oval 218">
                  <a:extLst>
                    <a:ext uri="{FF2B5EF4-FFF2-40B4-BE49-F238E27FC236}">
                      <a16:creationId xmlns:a16="http://schemas.microsoft.com/office/drawing/2014/main" id="{1AE0E182-D714-4024-B59F-08BDFE0D04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952914">
                  <a:off x="2336535" y="2822644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3" name="Freeform 219">
                  <a:extLst>
                    <a:ext uri="{FF2B5EF4-FFF2-40B4-BE49-F238E27FC236}">
                      <a16:creationId xmlns:a16="http://schemas.microsoft.com/office/drawing/2014/main" id="{ADD33D46-AC2B-5B6E-8135-98009CB8EF3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745330">
                  <a:off x="2280090" y="2846834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4" name="Freeform 220">
                  <a:extLst>
                    <a:ext uri="{FF2B5EF4-FFF2-40B4-BE49-F238E27FC236}">
                      <a16:creationId xmlns:a16="http://schemas.microsoft.com/office/drawing/2014/main" id="{2D3B0D0E-DDC7-2AA7-8CBC-77FC3B313A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745330">
                  <a:off x="2309863" y="2876607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5" name="Oval 221">
                  <a:extLst>
                    <a:ext uri="{FF2B5EF4-FFF2-40B4-BE49-F238E27FC236}">
                      <a16:creationId xmlns:a16="http://schemas.microsoft.com/office/drawing/2014/main" id="{F618F65C-91F2-9023-7F41-765465718D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449010">
                  <a:off x="2440118" y="2982051"/>
                  <a:ext cx="109166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6" name="Freeform 222">
                  <a:extLst>
                    <a:ext uri="{FF2B5EF4-FFF2-40B4-BE49-F238E27FC236}">
                      <a16:creationId xmlns:a16="http://schemas.microsoft.com/office/drawing/2014/main" id="{BB014931-B12B-D202-4203-B5FC4D66D1E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241426">
                  <a:off x="2374990" y="299135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7" name="Freeform 223">
                  <a:extLst>
                    <a:ext uri="{FF2B5EF4-FFF2-40B4-BE49-F238E27FC236}">
                      <a16:creationId xmlns:a16="http://schemas.microsoft.com/office/drawing/2014/main" id="{992F88E0-78CA-ED88-1F15-1D67223B5C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241426">
                  <a:off x="2401041" y="3024850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8" name="Oval 224">
                  <a:extLst>
                    <a:ext uri="{FF2B5EF4-FFF2-40B4-BE49-F238E27FC236}">
                      <a16:creationId xmlns:a16="http://schemas.microsoft.com/office/drawing/2014/main" id="{C98F77AB-B6EE-A148-0FAE-08BC6EF05D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367028">
                  <a:off x="2482916" y="3122849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9" name="Freeform 225">
                  <a:extLst>
                    <a:ext uri="{FF2B5EF4-FFF2-40B4-BE49-F238E27FC236}">
                      <a16:creationId xmlns:a16="http://schemas.microsoft.com/office/drawing/2014/main" id="{96F5B567-F909-2274-55AD-4855B5827A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159444">
                  <a:off x="2411586" y="3103622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0" name="Freeform 226">
                  <a:extLst>
                    <a:ext uri="{FF2B5EF4-FFF2-40B4-BE49-F238E27FC236}">
                      <a16:creationId xmlns:a16="http://schemas.microsoft.com/office/drawing/2014/main" id="{87307E8D-F3DF-ACBD-9721-376E88A59E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159444">
                  <a:off x="2427712" y="3143319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1" name="AutoShape 227">
                  <a:extLst>
                    <a:ext uri="{FF2B5EF4-FFF2-40B4-BE49-F238E27FC236}">
                      <a16:creationId xmlns:a16="http://schemas.microsoft.com/office/drawing/2014/main" id="{D6EE6A13-49A1-8A5A-48D0-D5D344B8DB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423991" y="2915063"/>
                  <a:ext cx="38456" cy="35975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2" name="AutoShape 228">
                  <a:extLst>
                    <a:ext uri="{FF2B5EF4-FFF2-40B4-BE49-F238E27FC236}">
                      <a16:creationId xmlns:a16="http://schemas.microsoft.com/office/drawing/2014/main" id="{DAE8F6C4-9A0A-4FE0-A4A5-FD9C18A5E8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402902" y="2939874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3" name="AutoShape 229">
                  <a:extLst>
                    <a:ext uri="{FF2B5EF4-FFF2-40B4-BE49-F238E27FC236}">
                      <a16:creationId xmlns:a16="http://schemas.microsoft.com/office/drawing/2014/main" id="{6365029C-1D87-A170-1DBE-036B346999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69408" y="2937393"/>
                  <a:ext cx="38456" cy="35975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4" name="AutoShape 230">
                  <a:extLst>
                    <a:ext uri="{FF2B5EF4-FFF2-40B4-BE49-F238E27FC236}">
                      <a16:creationId xmlns:a16="http://schemas.microsoft.com/office/drawing/2014/main" id="{F86D3AD8-923E-BCCC-259E-5116EDA4AA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49560" y="2963443"/>
                  <a:ext cx="3845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5" name="AutoShape 231">
                  <a:extLst>
                    <a:ext uri="{FF2B5EF4-FFF2-40B4-BE49-F238E27FC236}">
                      <a16:creationId xmlns:a16="http://schemas.microsoft.com/office/drawing/2014/main" id="{655CC4DA-4634-F4DF-E414-9B4BF81F88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13585" y="2957241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6" name="Oval 232">
                  <a:extLst>
                    <a:ext uri="{FF2B5EF4-FFF2-40B4-BE49-F238E27FC236}">
                      <a16:creationId xmlns:a16="http://schemas.microsoft.com/office/drawing/2014/main" id="{94ADC5E9-3DC8-3CE8-E347-4379DCE7582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624466">
                  <a:off x="2515790" y="3266130"/>
                  <a:ext cx="109166" cy="8187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7" name="Freeform 233">
                  <a:extLst>
                    <a:ext uri="{FF2B5EF4-FFF2-40B4-BE49-F238E27FC236}">
                      <a16:creationId xmlns:a16="http://schemas.microsoft.com/office/drawing/2014/main" id="{46488AE7-B137-8577-BDA0-E71C7D1046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7561" y="3204104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8" name="Freeform 234">
                  <a:extLst>
                    <a:ext uri="{FF2B5EF4-FFF2-40B4-BE49-F238E27FC236}">
                      <a16:creationId xmlns:a16="http://schemas.microsoft.com/office/drawing/2014/main" id="{6329EDC8-785B-C5F5-549C-190A200ACB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9422" y="3245661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9" name="Oval 235">
                  <a:extLst>
                    <a:ext uri="{FF2B5EF4-FFF2-40B4-BE49-F238E27FC236}">
                      <a16:creationId xmlns:a16="http://schemas.microsoft.com/office/drawing/2014/main" id="{F8B2669D-9ACB-1668-959D-66349E0FB7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624466">
                  <a:off x="2512688" y="3397005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0" name="Freeform 236">
                  <a:extLst>
                    <a:ext uri="{FF2B5EF4-FFF2-40B4-BE49-F238E27FC236}">
                      <a16:creationId xmlns:a16="http://schemas.microsoft.com/office/drawing/2014/main" id="{C20C2452-F29D-0289-11BB-C9E7F13762B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3839" y="3336840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1" name="Freeform 237">
                  <a:extLst>
                    <a:ext uri="{FF2B5EF4-FFF2-40B4-BE49-F238E27FC236}">
                      <a16:creationId xmlns:a16="http://schemas.microsoft.com/office/drawing/2014/main" id="{BB7C9B9E-EC2E-5EF2-859E-640D0CEFE7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6320" y="3379018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2" name="Oval 238">
                  <a:extLst>
                    <a:ext uri="{FF2B5EF4-FFF2-40B4-BE49-F238E27FC236}">
                      <a16:creationId xmlns:a16="http://schemas.microsoft.com/office/drawing/2014/main" id="{6A243DF9-34FD-D2AD-EAB8-EAB19826DF5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828161">
                  <a:off x="2478574" y="3524158"/>
                  <a:ext cx="122812" cy="73191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3" name="Freeform 239">
                  <a:extLst>
                    <a:ext uri="{FF2B5EF4-FFF2-40B4-BE49-F238E27FC236}">
                      <a16:creationId xmlns:a16="http://schemas.microsoft.com/office/drawing/2014/main" id="{3EEEF2DB-E9B3-6C36-EF90-93E2426D84C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620577">
                  <a:off x="2425851" y="3467715"/>
                  <a:ext cx="37216" cy="12529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4" name="Freeform 240">
                  <a:extLst>
                    <a:ext uri="{FF2B5EF4-FFF2-40B4-BE49-F238E27FC236}">
                      <a16:creationId xmlns:a16="http://schemas.microsoft.com/office/drawing/2014/main" id="{CE8F3082-F6AE-E405-4478-AC67E56102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620577">
                  <a:off x="2420890" y="3512373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5" name="Oval 241">
                  <a:extLst>
                    <a:ext uri="{FF2B5EF4-FFF2-40B4-BE49-F238E27FC236}">
                      <a16:creationId xmlns:a16="http://schemas.microsoft.com/office/drawing/2014/main" id="{35DA91F4-C7FB-89F0-87FA-C32664FA08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386553">
                  <a:off x="2407864" y="3701553"/>
                  <a:ext cx="122811" cy="73190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6" name="Freeform 242">
                  <a:extLst>
                    <a:ext uri="{FF2B5EF4-FFF2-40B4-BE49-F238E27FC236}">
                      <a16:creationId xmlns:a16="http://schemas.microsoft.com/office/drawing/2014/main" id="{08E57157-CC71-8B23-5843-1889C406E8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178969">
                  <a:off x="2360724" y="3629603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7" name="Freeform 243">
                  <a:extLst>
                    <a:ext uri="{FF2B5EF4-FFF2-40B4-BE49-F238E27FC236}">
                      <a16:creationId xmlns:a16="http://schemas.microsoft.com/office/drawing/2014/main" id="{726708BE-983F-A4BD-2CA3-547C7B14D8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178969">
                  <a:off x="2348940" y="3673641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8" name="AutoShape 244">
                  <a:extLst>
                    <a:ext uri="{FF2B5EF4-FFF2-40B4-BE49-F238E27FC236}">
                      <a16:creationId xmlns:a16="http://schemas.microsoft.com/office/drawing/2014/main" id="{9865409D-A0D0-622F-D4CA-182E8617F89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81055" y="3622160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9" name="AutoShape 245">
                  <a:extLst>
                    <a:ext uri="{FF2B5EF4-FFF2-40B4-BE49-F238E27FC236}">
                      <a16:creationId xmlns:a16="http://schemas.microsoft.com/office/drawing/2014/main" id="{8CDBCAB6-59AD-8062-DB68-C8F7C2199B1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48801" y="3629603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0" name="AutoShape 246">
                  <a:extLst>
                    <a:ext uri="{FF2B5EF4-FFF2-40B4-BE49-F238E27FC236}">
                      <a16:creationId xmlns:a16="http://schemas.microsoft.com/office/drawing/2014/main" id="{78AA23AC-2819-B8EB-A6DD-C2E46CB84F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22751" y="3606032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1" name="AutoShape 247">
                  <a:extLst>
                    <a:ext uri="{FF2B5EF4-FFF2-40B4-BE49-F238E27FC236}">
                      <a16:creationId xmlns:a16="http://schemas.microsoft.com/office/drawing/2014/main" id="{49AD8AAF-68EA-DCFF-A54B-F393EFC092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390497" y="3613476"/>
                  <a:ext cx="39697" cy="35975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2" name="AutoShape 248">
                  <a:extLst>
                    <a:ext uri="{FF2B5EF4-FFF2-40B4-BE49-F238E27FC236}">
                      <a16:creationId xmlns:a16="http://schemas.microsoft.com/office/drawing/2014/main" id="{0CB71C42-2097-A548-A0CC-267287583C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363206" y="3584944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3" name="Oval 249">
                  <a:extLst>
                    <a:ext uri="{FF2B5EF4-FFF2-40B4-BE49-F238E27FC236}">
                      <a16:creationId xmlns:a16="http://schemas.microsoft.com/office/drawing/2014/main" id="{17C031A3-47D9-477D-43AA-ED5865DD4D5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157681">
                  <a:off x="2326611" y="3818781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4" name="Freeform 250">
                  <a:extLst>
                    <a:ext uri="{FF2B5EF4-FFF2-40B4-BE49-F238E27FC236}">
                      <a16:creationId xmlns:a16="http://schemas.microsoft.com/office/drawing/2014/main" id="{F292B12F-6069-EE60-E67C-DE7E0D7CB9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950097">
                  <a:off x="2286913" y="3729465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5" name="Freeform 251">
                  <a:extLst>
                    <a:ext uri="{FF2B5EF4-FFF2-40B4-BE49-F238E27FC236}">
                      <a16:creationId xmlns:a16="http://schemas.microsoft.com/office/drawing/2014/main" id="{74999026-6971-8BC4-67FF-A30694D60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950097">
                  <a:off x="2267685" y="3769782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6" name="Oval 252">
                  <a:extLst>
                    <a:ext uri="{FF2B5EF4-FFF2-40B4-BE49-F238E27FC236}">
                      <a16:creationId xmlns:a16="http://schemas.microsoft.com/office/drawing/2014/main" id="{0139C0B6-7CFA-8B9F-90EE-A858D516063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83787">
                  <a:off x="2231711" y="3924846"/>
                  <a:ext cx="117849" cy="78152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7" name="Freeform 253">
                  <a:extLst>
                    <a:ext uri="{FF2B5EF4-FFF2-40B4-BE49-F238E27FC236}">
                      <a16:creationId xmlns:a16="http://schemas.microsoft.com/office/drawing/2014/main" id="{29ACBA84-C9E7-D71D-35FD-AB9FAAB5219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376203">
                  <a:off x="2201318" y="3823744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8" name="Freeform 254">
                  <a:extLst>
                    <a:ext uri="{FF2B5EF4-FFF2-40B4-BE49-F238E27FC236}">
                      <a16:creationId xmlns:a16="http://schemas.microsoft.com/office/drawing/2014/main" id="{22C63C5F-42F6-48CB-A3D2-E9935954B5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376203">
                  <a:off x="2175887" y="3860339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9" name="Oval 255">
                  <a:extLst>
                    <a:ext uri="{FF2B5EF4-FFF2-40B4-BE49-F238E27FC236}">
                      <a16:creationId xmlns:a16="http://schemas.microsoft.com/office/drawing/2014/main" id="{55087712-873E-C405-2C6A-73F3883BAA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079883">
                  <a:off x="2087810" y="4061304"/>
                  <a:ext cx="11660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0" name="Freeform 256">
                  <a:extLst>
                    <a:ext uri="{FF2B5EF4-FFF2-40B4-BE49-F238E27FC236}">
                      <a16:creationId xmlns:a16="http://schemas.microsoft.com/office/drawing/2014/main" id="{02FB8B65-903F-9323-FE76-5470ABFF08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72299">
                  <a:off x="2068583" y="3949036"/>
                  <a:ext cx="3473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1" name="Freeform 257">
                  <a:extLst>
                    <a:ext uri="{FF2B5EF4-FFF2-40B4-BE49-F238E27FC236}">
                      <a16:creationId xmlns:a16="http://schemas.microsoft.com/office/drawing/2014/main" id="{8956DC0D-F875-6965-E368-5CEE0DA8B5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72299">
                  <a:off x="2038810" y="3981290"/>
                  <a:ext cx="3473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2" name="Oval 258">
                  <a:extLst>
                    <a:ext uri="{FF2B5EF4-FFF2-40B4-BE49-F238E27FC236}">
                      <a16:creationId xmlns:a16="http://schemas.microsoft.com/office/drawing/2014/main" id="{326EE7A0-A2A6-1634-03D0-92EF690F589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97901">
                  <a:off x="1953834" y="4135735"/>
                  <a:ext cx="117849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3" name="Freeform 259">
                  <a:extLst>
                    <a:ext uri="{FF2B5EF4-FFF2-40B4-BE49-F238E27FC236}">
                      <a16:creationId xmlns:a16="http://schemas.microsoft.com/office/drawing/2014/main" id="{468C76D6-0811-7023-BB7E-13ACFA2E59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790317">
                  <a:off x="1956315" y="4011683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4" name="Freeform 260">
                  <a:extLst>
                    <a:ext uri="{FF2B5EF4-FFF2-40B4-BE49-F238E27FC236}">
                      <a16:creationId xmlns:a16="http://schemas.microsoft.com/office/drawing/2014/main" id="{8F71EEA5-E873-6D70-3695-10E58BB620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790317">
                  <a:off x="1919100" y="4034012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5" name="AutoShape 261">
                  <a:extLst>
                    <a:ext uri="{FF2B5EF4-FFF2-40B4-BE49-F238E27FC236}">
                      <a16:creationId xmlns:a16="http://schemas.microsoft.com/office/drawing/2014/main" id="{560F765E-B096-6A2C-F4F9-AAD8963C1BC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206900" y="4009202"/>
                  <a:ext cx="3473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6" name="AutoShape 262">
                  <a:extLst>
                    <a:ext uri="{FF2B5EF4-FFF2-40B4-BE49-F238E27FC236}">
                      <a16:creationId xmlns:a16="http://schemas.microsoft.com/office/drawing/2014/main" id="{A8080FA2-D57B-1D54-091E-73737277F5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76507" y="3998657"/>
                  <a:ext cx="37216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7" name="AutoShape 263">
                  <a:extLst>
                    <a:ext uri="{FF2B5EF4-FFF2-40B4-BE49-F238E27FC236}">
                      <a16:creationId xmlns:a16="http://schemas.microsoft.com/office/drawing/2014/main" id="{B2D2568C-2E3B-238B-0B69-469FAD42786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75267" y="3966403"/>
                  <a:ext cx="3473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8" name="AutoShape 264">
                  <a:extLst>
                    <a:ext uri="{FF2B5EF4-FFF2-40B4-BE49-F238E27FC236}">
                      <a16:creationId xmlns:a16="http://schemas.microsoft.com/office/drawing/2014/main" id="{BE9E6BB1-9BB3-E886-89F3-25283EA26A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45494" y="3955239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9" name="AutoShape 265">
                  <a:extLst>
                    <a:ext uri="{FF2B5EF4-FFF2-40B4-BE49-F238E27FC236}">
                      <a16:creationId xmlns:a16="http://schemas.microsoft.com/office/drawing/2014/main" id="{B3166875-8513-433E-5F39-8EC14074167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46114" y="3919884"/>
                  <a:ext cx="3473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0" name="Oval 266">
                  <a:extLst>
                    <a:ext uri="{FF2B5EF4-FFF2-40B4-BE49-F238E27FC236}">
                      <a16:creationId xmlns:a16="http://schemas.microsoft.com/office/drawing/2014/main" id="{82659CA4-F3BB-ABA5-6CEC-0863D11C77A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277568">
                  <a:off x="1812415" y="4207685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1" name="Freeform 267">
                  <a:extLst>
                    <a:ext uri="{FF2B5EF4-FFF2-40B4-BE49-F238E27FC236}">
                      <a16:creationId xmlns:a16="http://schemas.microsoft.com/office/drawing/2014/main" id="{F29D0C94-D128-B0D9-AF80-819B3EF47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069984">
                  <a:off x="1824820" y="4079911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2" name="Freeform 268">
                  <a:extLst>
                    <a:ext uri="{FF2B5EF4-FFF2-40B4-BE49-F238E27FC236}">
                      <a16:creationId xmlns:a16="http://schemas.microsoft.com/office/drawing/2014/main" id="{5AEC81DE-FD3E-365F-339F-0962FD6700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069984">
                  <a:off x="1785124" y="4099759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3" name="Oval 269">
                  <a:extLst>
                    <a:ext uri="{FF2B5EF4-FFF2-40B4-BE49-F238E27FC236}">
                      <a16:creationId xmlns:a16="http://schemas.microsoft.com/office/drawing/2014/main" id="{36AE4462-984A-8864-251F-74B3F91380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481264">
                  <a:off x="1684641" y="4254825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4" name="Freeform 270">
                  <a:extLst>
                    <a:ext uri="{FF2B5EF4-FFF2-40B4-BE49-F238E27FC236}">
                      <a16:creationId xmlns:a16="http://schemas.microsoft.com/office/drawing/2014/main" id="{116F6BB8-DAE9-265B-ECD7-D5F870FFCA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273680">
                  <a:off x="1702009" y="412581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5" name="Freeform 271">
                  <a:extLst>
                    <a:ext uri="{FF2B5EF4-FFF2-40B4-BE49-F238E27FC236}">
                      <a16:creationId xmlns:a16="http://schemas.microsoft.com/office/drawing/2014/main" id="{81D5494B-03BF-AF00-D069-FFDDDAF98D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273680">
                  <a:off x="1662312" y="4143178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6" name="Oval 272">
                  <a:extLst>
                    <a:ext uri="{FF2B5EF4-FFF2-40B4-BE49-F238E27FC236}">
                      <a16:creationId xmlns:a16="http://schemas.microsoft.com/office/drawing/2014/main" id="{096ECA4A-7182-6112-8E2F-3D7DC84ADCD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039655">
                  <a:off x="1489880" y="4289559"/>
                  <a:ext cx="117849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7" name="Freeform 273">
                  <a:extLst>
                    <a:ext uri="{FF2B5EF4-FFF2-40B4-BE49-F238E27FC236}">
                      <a16:creationId xmlns:a16="http://schemas.microsoft.com/office/drawing/2014/main" id="{F4C60033-482B-9AEE-69CA-5E29BDCB18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32071">
                  <a:off x="1523374" y="4159304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8" name="Freeform 274">
                  <a:extLst>
                    <a:ext uri="{FF2B5EF4-FFF2-40B4-BE49-F238E27FC236}">
                      <a16:creationId xmlns:a16="http://schemas.microsoft.com/office/drawing/2014/main" id="{0DC3B337-31A6-D7AE-1D7C-A956B1D09D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32071">
                  <a:off x="1481196" y="4169228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9" name="AutoShape 275">
                  <a:extLst>
                    <a:ext uri="{FF2B5EF4-FFF2-40B4-BE49-F238E27FC236}">
                      <a16:creationId xmlns:a16="http://schemas.microsoft.com/office/drawing/2014/main" id="{E0BE33BC-75CA-46A9-ACC2-6D60DEB268E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30679" y="4279015"/>
                  <a:ext cx="39697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0" name="AutoShape 276">
                  <a:extLst>
                    <a:ext uri="{FF2B5EF4-FFF2-40B4-BE49-F238E27FC236}">
                      <a16:creationId xmlns:a16="http://schemas.microsoft.com/office/drawing/2014/main" id="{8F5C5CAF-447A-F9C0-6F45-0E5EB07B57D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05249" y="4253584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1" name="AutoShape 277">
                  <a:extLst>
                    <a:ext uri="{FF2B5EF4-FFF2-40B4-BE49-F238E27FC236}">
                      <a16:creationId xmlns:a16="http://schemas.microsoft.com/office/drawing/2014/main" id="{AC2EFF8E-4098-59F4-68D3-E8CC61DE2EF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15173" y="4221330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2" name="AutoShape 278">
                  <a:extLst>
                    <a:ext uri="{FF2B5EF4-FFF2-40B4-BE49-F238E27FC236}">
                      <a16:creationId xmlns:a16="http://schemas.microsoft.com/office/drawing/2014/main" id="{C571EC55-6B03-0B2E-E774-68FDB5B0C2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589122" y="4197760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3" name="AutoShape 279">
                  <a:extLst>
                    <a:ext uri="{FF2B5EF4-FFF2-40B4-BE49-F238E27FC236}">
                      <a16:creationId xmlns:a16="http://schemas.microsoft.com/office/drawing/2014/main" id="{94F4A2CE-4EBA-57BA-FFDD-F0A533ADF5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02767" y="4163026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4" name="Oval 280">
                  <a:extLst>
                    <a:ext uri="{FF2B5EF4-FFF2-40B4-BE49-F238E27FC236}">
                      <a16:creationId xmlns:a16="http://schemas.microsoft.com/office/drawing/2014/main" id="{2190BDA1-078D-9496-ECA7-20684B43F4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810783">
                  <a:off x="1341018" y="4282116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5" name="Freeform 281">
                  <a:extLst>
                    <a:ext uri="{FF2B5EF4-FFF2-40B4-BE49-F238E27FC236}">
                      <a16:creationId xmlns:a16="http://schemas.microsoft.com/office/drawing/2014/main" id="{2ECBA102-58A8-76B5-5D7B-0A2B8D5A08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603200">
                  <a:off x="1396841" y="4153102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6" name="Freeform 282">
                  <a:extLst>
                    <a:ext uri="{FF2B5EF4-FFF2-40B4-BE49-F238E27FC236}">
                      <a16:creationId xmlns:a16="http://schemas.microsoft.com/office/drawing/2014/main" id="{F4BFBF8C-11AF-E3FB-0F46-83F6C10F6B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603200">
                  <a:off x="1353423" y="4151861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7" name="Oval 283">
                  <a:extLst>
                    <a:ext uri="{FF2B5EF4-FFF2-40B4-BE49-F238E27FC236}">
                      <a16:creationId xmlns:a16="http://schemas.microsoft.com/office/drawing/2014/main" id="{6C0AA889-6BB2-AFCD-CA7B-2882E6834C8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236889">
                  <a:off x="1199599" y="4258546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8" name="Freeform 284">
                  <a:extLst>
                    <a:ext uri="{FF2B5EF4-FFF2-40B4-BE49-F238E27FC236}">
                      <a16:creationId xmlns:a16="http://schemas.microsoft.com/office/drawing/2014/main" id="{E0067BB3-1FC8-1B92-1261-B45BCA1357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029305">
                  <a:off x="1271549" y="4120849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9" name="Freeform 285">
                  <a:extLst>
                    <a:ext uri="{FF2B5EF4-FFF2-40B4-BE49-F238E27FC236}">
                      <a16:creationId xmlns:a16="http://schemas.microsoft.com/office/drawing/2014/main" id="{E5B47E24-475F-2C1E-CCBE-325E6BEE2F6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029305">
                  <a:off x="1230611" y="4118367"/>
                  <a:ext cx="3101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0" name="Freeform 287">
                  <a:extLst>
                    <a:ext uri="{FF2B5EF4-FFF2-40B4-BE49-F238E27FC236}">
                      <a16:creationId xmlns:a16="http://schemas.microsoft.com/office/drawing/2014/main" id="{841A862F-124D-3CEF-90DA-D39F6B3EE1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525401">
                  <a:off x="1094154" y="4076190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1" name="Freeform 288">
                  <a:extLst>
                    <a:ext uri="{FF2B5EF4-FFF2-40B4-BE49-F238E27FC236}">
                      <a16:creationId xmlns:a16="http://schemas.microsoft.com/office/drawing/2014/main" id="{3C737EBA-9048-7DEA-4FCE-E044E98327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525401">
                  <a:off x="1054458" y="4068747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2" name="Oval 289">
                  <a:extLst>
                    <a:ext uri="{FF2B5EF4-FFF2-40B4-BE49-F238E27FC236}">
                      <a16:creationId xmlns:a16="http://schemas.microsoft.com/office/drawing/2014/main" id="{4DF989B6-4F44-613E-0F4D-0BCEECF5AB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651004">
                  <a:off x="875823" y="4135735"/>
                  <a:ext cx="107926" cy="8311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3" name="Freeform 290">
                  <a:extLst>
                    <a:ext uri="{FF2B5EF4-FFF2-40B4-BE49-F238E27FC236}">
                      <a16:creationId xmlns:a16="http://schemas.microsoft.com/office/drawing/2014/main" id="{3016DCAC-2029-BE54-94CE-B99CCF20D6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443420">
                  <a:off x="987470" y="4021607"/>
                  <a:ext cx="32253" cy="14638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4" name="Freeform 291">
                  <a:extLst>
                    <a:ext uri="{FF2B5EF4-FFF2-40B4-BE49-F238E27FC236}">
                      <a16:creationId xmlns:a16="http://schemas.microsoft.com/office/drawing/2014/main" id="{135DDF04-42C6-AD13-7D96-DB3A4B17435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443420">
                  <a:off x="950254" y="4002999"/>
                  <a:ext cx="3225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5" name="AutoShape 292">
                  <a:extLst>
                    <a:ext uri="{FF2B5EF4-FFF2-40B4-BE49-F238E27FC236}">
                      <a16:creationId xmlns:a16="http://schemas.microsoft.com/office/drawing/2014/main" id="{6AAD5962-45AE-6AF5-2839-020354E8985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42535" y="4263508"/>
                  <a:ext cx="38456" cy="35975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6" name="AutoShape 293">
                  <a:extLst>
                    <a:ext uri="{FF2B5EF4-FFF2-40B4-BE49-F238E27FC236}">
                      <a16:creationId xmlns:a16="http://schemas.microsoft.com/office/drawing/2014/main" id="{2F5CEF17-AF06-C11E-F773-4AE8EA7E78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40673" y="4229394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7" name="AutoShape 294">
                  <a:extLst>
                    <a:ext uri="{FF2B5EF4-FFF2-40B4-BE49-F238E27FC236}">
                      <a16:creationId xmlns:a16="http://schemas.microsoft.com/office/drawing/2014/main" id="{7C7295B6-C7B7-6F1B-6D66-CCC3E071D5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66726" y="4208305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8" name="AutoShape 295">
                  <a:extLst>
                    <a:ext uri="{FF2B5EF4-FFF2-40B4-BE49-F238E27FC236}">
                      <a16:creationId xmlns:a16="http://schemas.microsoft.com/office/drawing/2014/main" id="{39F5A452-1021-FB1C-81AF-8FAC9A39669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65484" y="4174811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9" name="AutoShape 296">
                  <a:extLst>
                    <a:ext uri="{FF2B5EF4-FFF2-40B4-BE49-F238E27FC236}">
                      <a16:creationId xmlns:a16="http://schemas.microsoft.com/office/drawing/2014/main" id="{AFE38A55-92BF-FD2D-0FCB-6AF2A45E11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93397" y="4154342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0" name="Oval 297">
                  <a:extLst>
                    <a:ext uri="{FF2B5EF4-FFF2-40B4-BE49-F238E27FC236}">
                      <a16:creationId xmlns:a16="http://schemas.microsoft.com/office/drawing/2014/main" id="{0D8AED5F-E49F-FEE9-E440-B2BE9D5532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937182" flipV="1">
                  <a:off x="859076" y="3559513"/>
                  <a:ext cx="11536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1" name="Freeform 298">
                  <a:extLst>
                    <a:ext uri="{FF2B5EF4-FFF2-40B4-BE49-F238E27FC236}">
                      <a16:creationId xmlns:a16="http://schemas.microsoft.com/office/drawing/2014/main" id="{705D0BE3-750E-CCB5-1A27-56B6E8B138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44766" flipV="1">
                  <a:off x="799531" y="3584324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2" name="Freeform 299">
                  <a:extLst>
                    <a:ext uri="{FF2B5EF4-FFF2-40B4-BE49-F238E27FC236}">
                      <a16:creationId xmlns:a16="http://schemas.microsoft.com/office/drawing/2014/main" id="{8A9DC465-1941-56DF-38E9-9CF63EF9FA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44766" flipV="1">
                  <a:off x="783404" y="3542146"/>
                  <a:ext cx="37216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3" name="Oval 300">
                  <a:extLst>
                    <a:ext uri="{FF2B5EF4-FFF2-40B4-BE49-F238E27FC236}">
                      <a16:creationId xmlns:a16="http://schemas.microsoft.com/office/drawing/2014/main" id="{8E99F463-BA4F-910D-E95E-4A2DDB7EE18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414135" flipV="1">
                  <a:off x="831164" y="3431120"/>
                  <a:ext cx="115369" cy="8807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4" name="Freeform 301">
                  <a:extLst>
                    <a:ext uri="{FF2B5EF4-FFF2-40B4-BE49-F238E27FC236}">
                      <a16:creationId xmlns:a16="http://schemas.microsoft.com/office/drawing/2014/main" id="{146559AB-7AA5-30BC-42EB-460025B0BC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621719" flipV="1">
                  <a:off x="765417" y="3442284"/>
                  <a:ext cx="3597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5" name="Freeform 302">
                  <a:extLst>
                    <a:ext uri="{FF2B5EF4-FFF2-40B4-BE49-F238E27FC236}">
                      <a16:creationId xmlns:a16="http://schemas.microsoft.com/office/drawing/2014/main" id="{41BFD252-6487-7CCB-DCF5-B197A90268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621719" flipV="1">
                  <a:off x="754872" y="3397006"/>
                  <a:ext cx="3721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6" name="AutoShape 303">
                  <a:extLst>
                    <a:ext uri="{FF2B5EF4-FFF2-40B4-BE49-F238E27FC236}">
                      <a16:creationId xmlns:a16="http://schemas.microsoft.com/office/drawing/2014/main" id="{ACF4CA64-6DD8-89AE-0DF1-DE1F405E967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35645" y="3319473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7" name="AutoShape 304">
                  <a:extLst>
                    <a:ext uri="{FF2B5EF4-FFF2-40B4-BE49-F238E27FC236}">
                      <a16:creationId xmlns:a16="http://schemas.microsoft.com/office/drawing/2014/main" id="{5B3251D0-E93C-602A-4955-0FA20C9213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64176" y="3340561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8" name="AutoShape 305">
                  <a:extLst>
                    <a:ext uri="{FF2B5EF4-FFF2-40B4-BE49-F238E27FC236}">
                      <a16:creationId xmlns:a16="http://schemas.microsoft.com/office/drawing/2014/main" id="{8B6A208F-9557-0B29-CCB6-296A9561A24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97671" y="3326916"/>
                  <a:ext cx="40937" cy="38456"/>
                </a:xfrm>
                <a:prstGeom prst="hexagon">
                  <a:avLst>
                    <a:gd name="adj" fmla="val 2843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9" name="AutoShape 306">
                  <a:extLst>
                    <a:ext uri="{FF2B5EF4-FFF2-40B4-BE49-F238E27FC236}">
                      <a16:creationId xmlns:a16="http://schemas.microsoft.com/office/drawing/2014/main" id="{B591A49A-58EE-7912-A7FB-BEFFEC705C3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826202" y="3348004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0" name="AutoShape 307">
                  <a:extLst>
                    <a:ext uri="{FF2B5EF4-FFF2-40B4-BE49-F238E27FC236}">
                      <a16:creationId xmlns:a16="http://schemas.microsoft.com/office/drawing/2014/main" id="{ACB00AB2-C333-6EA7-A77D-3DEB6B03089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860937" y="3333118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1" name="Oval 308">
                  <a:extLst>
                    <a:ext uri="{FF2B5EF4-FFF2-40B4-BE49-F238E27FC236}">
                      <a16:creationId xmlns:a16="http://schemas.microsoft.com/office/drawing/2014/main" id="{FCAF7AC3-FC23-B8E9-0859-64CE489BF9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4878" flipV="1">
                  <a:off x="904354" y="3682945"/>
                  <a:ext cx="116609" cy="89317"/>
                </a:xfrm>
                <a:prstGeom prst="ellipse">
                  <a:avLst/>
                </a:prstGeom>
                <a:solidFill>
                  <a:srgbClr val="3366CC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2" name="Freeform 309">
                  <a:extLst>
                    <a:ext uri="{FF2B5EF4-FFF2-40B4-BE49-F238E27FC236}">
                      <a16:creationId xmlns:a16="http://schemas.microsoft.com/office/drawing/2014/main" id="{59A8F773-800F-0B8E-0F7E-AF84F711A2D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532462" flipV="1">
                  <a:off x="860937" y="3736287"/>
                  <a:ext cx="35975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3" name="Freeform 310">
                  <a:extLst>
                    <a:ext uri="{FF2B5EF4-FFF2-40B4-BE49-F238E27FC236}">
                      <a16:creationId xmlns:a16="http://schemas.microsoft.com/office/drawing/2014/main" id="{D9EDD022-008E-41CC-81C7-ECF16E4F2E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532462" flipV="1">
                  <a:off x="841709" y="3694729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4" name="Oval 311">
                  <a:extLst>
                    <a:ext uri="{FF2B5EF4-FFF2-40B4-BE49-F238E27FC236}">
                      <a16:creationId xmlns:a16="http://schemas.microsoft.com/office/drawing/2014/main" id="{39AEA935-9A7D-F280-90D6-C0D9B16433A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895114" flipV="1">
                  <a:off x="849772" y="3220230"/>
                  <a:ext cx="130255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5" name="Freeform 312">
                  <a:extLst>
                    <a:ext uri="{FF2B5EF4-FFF2-40B4-BE49-F238E27FC236}">
                      <a16:creationId xmlns:a16="http://schemas.microsoft.com/office/drawing/2014/main" id="{7306A106-3263-7E16-9711-82EC68B12A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102698" flipV="1">
                  <a:off x="782164" y="3197281"/>
                  <a:ext cx="4093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6" name="Freeform 313">
                  <a:extLst>
                    <a:ext uri="{FF2B5EF4-FFF2-40B4-BE49-F238E27FC236}">
                      <a16:creationId xmlns:a16="http://schemas.microsoft.com/office/drawing/2014/main" id="{A567E047-6673-E1EE-9E20-952113A1FC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102698" flipV="1">
                  <a:off x="795189" y="3150762"/>
                  <a:ext cx="4217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7" name="Oval 314">
                  <a:extLst>
                    <a:ext uri="{FF2B5EF4-FFF2-40B4-BE49-F238E27FC236}">
                      <a16:creationId xmlns:a16="http://schemas.microsoft.com/office/drawing/2014/main" id="{82EDB12D-D4CC-96A7-2073-C71FF20341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748485" flipV="1">
                  <a:off x="918000" y="3086255"/>
                  <a:ext cx="130255" cy="7815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8" name="Freeform 315">
                  <a:extLst>
                    <a:ext uri="{FF2B5EF4-FFF2-40B4-BE49-F238E27FC236}">
                      <a16:creationId xmlns:a16="http://schemas.microsoft.com/office/drawing/2014/main" id="{80008EF4-D205-6E1A-6A4F-77C1CE3282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956069" flipV="1">
                  <a:off x="852874" y="3031052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9" name="Freeform 316">
                  <a:extLst>
                    <a:ext uri="{FF2B5EF4-FFF2-40B4-BE49-F238E27FC236}">
                      <a16:creationId xmlns:a16="http://schemas.microsoft.com/office/drawing/2014/main" id="{6D02252B-CCFF-1DB8-D8B7-704450342C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956069" flipV="1">
                  <a:off x="876443" y="2990114"/>
                  <a:ext cx="39697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0" name="Oval 317">
                  <a:extLst>
                    <a:ext uri="{FF2B5EF4-FFF2-40B4-BE49-F238E27FC236}">
                      <a16:creationId xmlns:a16="http://schemas.microsoft.com/office/drawing/2014/main" id="{781BCE3F-1DB6-BFFA-D342-BDDB5AF2D06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616205" flipV="1">
                  <a:off x="1029647" y="2963444"/>
                  <a:ext cx="110406" cy="93039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1" name="Freeform 318">
                  <a:extLst>
                    <a:ext uri="{FF2B5EF4-FFF2-40B4-BE49-F238E27FC236}">
                      <a16:creationId xmlns:a16="http://schemas.microsoft.com/office/drawing/2014/main" id="{149401A4-F3A6-51E2-333B-8AB9F72E3E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823789" flipV="1">
                  <a:off x="963899" y="2871646"/>
                  <a:ext cx="33494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2" name="Freeform 319">
                  <a:extLst>
                    <a:ext uri="{FF2B5EF4-FFF2-40B4-BE49-F238E27FC236}">
                      <a16:creationId xmlns:a16="http://schemas.microsoft.com/office/drawing/2014/main" id="{78D3CC9D-604D-4608-1F97-A9D254159F5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823789" flipV="1">
                  <a:off x="994293" y="2841252"/>
                  <a:ext cx="34735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3" name="AutoShape 320">
                  <a:extLst>
                    <a:ext uri="{FF2B5EF4-FFF2-40B4-BE49-F238E27FC236}">
                      <a16:creationId xmlns:a16="http://schemas.microsoft.com/office/drawing/2014/main" id="{E5D0A587-D8A8-BB68-91C7-212AB987FA3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091673" y="2791011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4" name="AutoShape 321">
                  <a:extLst>
                    <a:ext uri="{FF2B5EF4-FFF2-40B4-BE49-F238E27FC236}">
                      <a16:creationId xmlns:a16="http://schemas.microsoft.com/office/drawing/2014/main" id="{39E2EEB0-EBFB-750F-FBC6-42247795841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092293" y="2826366"/>
                  <a:ext cx="38456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5" name="AutoShape 322">
                  <a:extLst>
                    <a:ext uri="{FF2B5EF4-FFF2-40B4-BE49-F238E27FC236}">
                      <a16:creationId xmlns:a16="http://schemas.microsoft.com/office/drawing/2014/main" id="{2CDF8D87-AAAD-9092-5E0E-F90A901A338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22065" y="2841253"/>
                  <a:ext cx="38456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6" name="AutoShape 323">
                  <a:extLst>
                    <a:ext uri="{FF2B5EF4-FFF2-40B4-BE49-F238E27FC236}">
                      <a16:creationId xmlns:a16="http://schemas.microsoft.com/office/drawing/2014/main" id="{5DCF7AC5-0F3D-BBA7-4248-D79D8F55D96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22687" y="2874126"/>
                  <a:ext cx="38456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7" name="AutoShape 324">
                  <a:extLst>
                    <a:ext uri="{FF2B5EF4-FFF2-40B4-BE49-F238E27FC236}">
                      <a16:creationId xmlns:a16="http://schemas.microsoft.com/office/drawing/2014/main" id="{FA4416AF-9947-CB9F-2005-B75F23CBAE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56181" y="2889012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8" name="Oval 325">
                  <a:extLst>
                    <a:ext uri="{FF2B5EF4-FFF2-40B4-BE49-F238E27FC236}">
                      <a16:creationId xmlns:a16="http://schemas.microsoft.com/office/drawing/2014/main" id="{A3CB64D8-7144-E8F0-8F6F-817AAC39DF3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053552" flipV="1">
                  <a:off x="1216966" y="2835670"/>
                  <a:ext cx="125292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9" name="Freeform 326">
                  <a:extLst>
                    <a:ext uri="{FF2B5EF4-FFF2-40B4-BE49-F238E27FC236}">
                      <a16:creationId xmlns:a16="http://schemas.microsoft.com/office/drawing/2014/main" id="{2B8FEC13-C336-C8AC-8BA9-6054CF61AD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261136" flipV="1">
                  <a:off x="1184713" y="2716580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0" name="Freeform 327">
                  <a:extLst>
                    <a:ext uri="{FF2B5EF4-FFF2-40B4-BE49-F238E27FC236}">
                      <a16:creationId xmlns:a16="http://schemas.microsoft.com/office/drawing/2014/main" id="{9C6E7AE7-7F48-EE87-339F-27067C2E06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261136" flipV="1">
                  <a:off x="1228130" y="2700453"/>
                  <a:ext cx="40938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1" name="Oval 328">
                  <a:extLst>
                    <a:ext uri="{FF2B5EF4-FFF2-40B4-BE49-F238E27FC236}">
                      <a16:creationId xmlns:a16="http://schemas.microsoft.com/office/drawing/2014/main" id="{341BA154-EFD1-EEE9-4ABD-F994D49A37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530504" flipV="1">
                  <a:off x="1352182" y="2791011"/>
                  <a:ext cx="125293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2" name="Freeform 329">
                  <a:extLst>
                    <a:ext uri="{FF2B5EF4-FFF2-40B4-BE49-F238E27FC236}">
                      <a16:creationId xmlns:a16="http://schemas.microsoft.com/office/drawing/2014/main" id="{B0DCF775-9545-CD98-48B5-DB7F430802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738088" flipV="1">
                  <a:off x="1333575" y="2661997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3" name="Freeform 330">
                  <a:extLst>
                    <a:ext uri="{FF2B5EF4-FFF2-40B4-BE49-F238E27FC236}">
                      <a16:creationId xmlns:a16="http://schemas.microsoft.com/office/drawing/2014/main" id="{120D51D3-1965-5B34-919E-4E8D3A0DD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738088" flipV="1">
                  <a:off x="1379474" y="2652073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4" name="Oval 331">
                  <a:extLst>
                    <a:ext uri="{FF2B5EF4-FFF2-40B4-BE49-F238E27FC236}">
                      <a16:creationId xmlns:a16="http://schemas.microsoft.com/office/drawing/2014/main" id="{31838081-C7C4-3B0B-E900-A6EE8CA83A5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1262365" flipV="1">
                  <a:off x="1508488" y="2772403"/>
                  <a:ext cx="110407" cy="93039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5" name="Freeform 332">
                  <a:extLst>
                    <a:ext uri="{FF2B5EF4-FFF2-40B4-BE49-F238E27FC236}">
                      <a16:creationId xmlns:a16="http://schemas.microsoft.com/office/drawing/2014/main" id="{DF2917A2-7CD7-ADDD-AF4A-D9C3152DAF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69949" flipV="1">
                  <a:off x="1518412" y="2623541"/>
                  <a:ext cx="3473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6" name="Freeform 333">
                  <a:extLst>
                    <a:ext uri="{FF2B5EF4-FFF2-40B4-BE49-F238E27FC236}">
                      <a16:creationId xmlns:a16="http://schemas.microsoft.com/office/drawing/2014/main" id="{7241E8E4-D998-7AE1-0D79-C08CEBE23F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69949" flipV="1">
                  <a:off x="1560589" y="2619820"/>
                  <a:ext cx="3597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7" name="Freeform 335">
                  <a:extLst>
                    <a:ext uri="{FF2B5EF4-FFF2-40B4-BE49-F238E27FC236}">
                      <a16:creationId xmlns:a16="http://schemas.microsoft.com/office/drawing/2014/main" id="{3417F717-A5A7-F0F6-E196-21B2A44A2F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23320" flipV="1">
                  <a:off x="1695806" y="2633465"/>
                  <a:ext cx="3473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8" name="Freeform 336">
                  <a:extLst>
                    <a:ext uri="{FF2B5EF4-FFF2-40B4-BE49-F238E27FC236}">
                      <a16:creationId xmlns:a16="http://schemas.microsoft.com/office/drawing/2014/main" id="{9DBD86FE-5C9A-80CC-6B67-5426B971D2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23320" flipV="1">
                  <a:off x="1739224" y="2642149"/>
                  <a:ext cx="34735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9" name="Oval 337">
                  <a:extLst>
                    <a:ext uri="{FF2B5EF4-FFF2-40B4-BE49-F238E27FC236}">
                      <a16:creationId xmlns:a16="http://schemas.microsoft.com/office/drawing/2014/main" id="{570D40C0-B0FD-D0EB-9DAA-757745DC2B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83457" flipV="1">
                  <a:off x="1798769" y="2830708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0" name="Freeform 338">
                  <a:extLst>
                    <a:ext uri="{FF2B5EF4-FFF2-40B4-BE49-F238E27FC236}">
                      <a16:creationId xmlns:a16="http://schemas.microsoft.com/office/drawing/2014/main" id="{6BFE478D-932C-0B07-A846-0D1C90E86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91040" flipV="1">
                  <a:off x="1868238" y="2695491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1" name="Freeform 339">
                  <a:extLst>
                    <a:ext uri="{FF2B5EF4-FFF2-40B4-BE49-F238E27FC236}">
                      <a16:creationId xmlns:a16="http://schemas.microsoft.com/office/drawing/2014/main" id="{98266776-34B4-9DAC-EF64-BAE9048B86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91040" flipV="1">
                  <a:off x="1911657" y="2715339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2" name="AutoShape 340">
                  <a:extLst>
                    <a:ext uri="{FF2B5EF4-FFF2-40B4-BE49-F238E27FC236}">
                      <a16:creationId xmlns:a16="http://schemas.microsoft.com/office/drawing/2014/main" id="{C260E656-7816-CCAF-5586-FF5870BA3B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2018341" y="2805897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3" name="AutoShape 341">
                  <a:extLst>
                    <a:ext uri="{FF2B5EF4-FFF2-40B4-BE49-F238E27FC236}">
                      <a16:creationId xmlns:a16="http://schemas.microsoft.com/office/drawing/2014/main" id="{3254343A-A617-EF4F-A027-9486C0B015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86088" y="2819543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4" name="AutoShape 342">
                  <a:extLst>
                    <a:ext uri="{FF2B5EF4-FFF2-40B4-BE49-F238E27FC236}">
                      <a16:creationId xmlns:a16="http://schemas.microsoft.com/office/drawing/2014/main" id="{8B7C3BE3-8078-D10A-CAD9-BF0F04E0C3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80505" y="2856138"/>
                  <a:ext cx="42178" cy="38456"/>
                </a:xfrm>
                <a:prstGeom prst="hexagon">
                  <a:avLst>
                    <a:gd name="adj" fmla="val 2843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5" name="AutoShape 343">
                  <a:extLst>
                    <a:ext uri="{FF2B5EF4-FFF2-40B4-BE49-F238E27FC236}">
                      <a16:creationId xmlns:a16="http://schemas.microsoft.com/office/drawing/2014/main" id="{AF682D7D-7A4C-0029-5B6F-E43BAA3603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47631" y="2869165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6" name="AutoShape 344">
                  <a:extLst>
                    <a:ext uri="{FF2B5EF4-FFF2-40B4-BE49-F238E27FC236}">
                      <a16:creationId xmlns:a16="http://schemas.microsoft.com/office/drawing/2014/main" id="{BC935F62-0D9A-2F28-D384-B8FA34175C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42669" y="2908861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7" name="Oval 345">
                  <a:extLst>
                    <a:ext uri="{FF2B5EF4-FFF2-40B4-BE49-F238E27FC236}">
                      <a16:creationId xmlns:a16="http://schemas.microsoft.com/office/drawing/2014/main" id="{E2D7C8C7-5EC5-B8E6-6165-3C20C7EC88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724567" flipV="1">
                  <a:off x="1994771" y="2948558"/>
                  <a:ext cx="115368" cy="8807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8" name="Freeform 346">
                  <a:extLst>
                    <a:ext uri="{FF2B5EF4-FFF2-40B4-BE49-F238E27FC236}">
                      <a16:creationId xmlns:a16="http://schemas.microsoft.com/office/drawing/2014/main" id="{88B779C6-3E07-F5D5-98B6-3F102A619B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932151" flipV="1">
                  <a:off x="2103317" y="2823885"/>
                  <a:ext cx="3473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9" name="Freeform 347">
                  <a:extLst>
                    <a:ext uri="{FF2B5EF4-FFF2-40B4-BE49-F238E27FC236}">
                      <a16:creationId xmlns:a16="http://schemas.microsoft.com/office/drawing/2014/main" id="{7702C115-E12F-ABB1-6E7A-573A35A5F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932151" flipV="1">
                  <a:off x="2131849" y="2857379"/>
                  <a:ext cx="3721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0" name="Oval 348">
                  <a:extLst>
                    <a:ext uri="{FF2B5EF4-FFF2-40B4-BE49-F238E27FC236}">
                      <a16:creationId xmlns:a16="http://schemas.microsoft.com/office/drawing/2014/main" id="{B27DF966-96B2-D85A-34AD-3B1DF62F8F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577938" flipV="1">
                  <a:off x="2071063" y="3067027"/>
                  <a:ext cx="115368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1" name="Freeform 349">
                  <a:extLst>
                    <a:ext uri="{FF2B5EF4-FFF2-40B4-BE49-F238E27FC236}">
                      <a16:creationId xmlns:a16="http://schemas.microsoft.com/office/drawing/2014/main" id="{7086723C-D80B-CF79-5A08-49416CA6D8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785522" flipV="1">
                  <a:off x="2200078" y="2964064"/>
                  <a:ext cx="3473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2" name="Freeform 350">
                  <a:extLst>
                    <a:ext uri="{FF2B5EF4-FFF2-40B4-BE49-F238E27FC236}">
                      <a16:creationId xmlns:a16="http://schemas.microsoft.com/office/drawing/2014/main" id="{6B81EE8C-8053-6A4F-F117-CE7C3777F1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785522" flipV="1">
                  <a:off x="2221786" y="3004381"/>
                  <a:ext cx="37216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3" name="Oval 351">
                  <a:extLst>
                    <a:ext uri="{FF2B5EF4-FFF2-40B4-BE49-F238E27FC236}">
                      <a16:creationId xmlns:a16="http://schemas.microsoft.com/office/drawing/2014/main" id="{B619C4DE-7EC6-1ED3-9A40-9D1032C1A6F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445658" flipV="1">
                  <a:off x="2118823" y="3212788"/>
                  <a:ext cx="116609" cy="89317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4" name="Freeform 352">
                  <a:extLst>
                    <a:ext uri="{FF2B5EF4-FFF2-40B4-BE49-F238E27FC236}">
                      <a16:creationId xmlns:a16="http://schemas.microsoft.com/office/drawing/2014/main" id="{B48D2BD9-C6F6-D81B-F1D7-E1D915DA71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653242" flipV="1">
                  <a:off x="2263344" y="3125331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5" name="Freeform 353">
                  <a:extLst>
                    <a:ext uri="{FF2B5EF4-FFF2-40B4-BE49-F238E27FC236}">
                      <a16:creationId xmlns:a16="http://schemas.microsoft.com/office/drawing/2014/main" id="{B1C8EDD1-F61D-E9E3-EB72-779458CB25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653242" flipV="1">
                  <a:off x="2271407" y="3169370"/>
                  <a:ext cx="3473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6" name="AutoShape 354">
                  <a:extLst>
                    <a:ext uri="{FF2B5EF4-FFF2-40B4-BE49-F238E27FC236}">
                      <a16:creationId xmlns:a16="http://schemas.microsoft.com/office/drawing/2014/main" id="{C44EE688-4CA7-469C-63D6-1A2CD2D8A2F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98699" y="3350485"/>
                  <a:ext cx="37216" cy="34735"/>
                </a:xfrm>
                <a:prstGeom prst="hexagon">
                  <a:avLst>
                    <a:gd name="adj" fmla="val 282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7" name="AutoShape 355">
                  <a:extLst>
                    <a:ext uri="{FF2B5EF4-FFF2-40B4-BE49-F238E27FC236}">
                      <a16:creationId xmlns:a16="http://schemas.microsoft.com/office/drawing/2014/main" id="{CF69C35B-0F7F-43D6-6272-B1EFF9759EB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70166" y="3334359"/>
                  <a:ext cx="37216" cy="34735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8" name="AutoShape 356">
                  <a:extLst>
                    <a:ext uri="{FF2B5EF4-FFF2-40B4-BE49-F238E27FC236}">
                      <a16:creationId xmlns:a16="http://schemas.microsoft.com/office/drawing/2014/main" id="{8E9E42CA-A80B-4653-3F9B-1FD4B23E54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41635" y="3349245"/>
                  <a:ext cx="37216" cy="34735"/>
                </a:xfrm>
                <a:prstGeom prst="hexagon">
                  <a:avLst>
                    <a:gd name="adj" fmla="val 29444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9" name="AutoShape 357">
                  <a:extLst>
                    <a:ext uri="{FF2B5EF4-FFF2-40B4-BE49-F238E27FC236}">
                      <a16:creationId xmlns:a16="http://schemas.microsoft.com/office/drawing/2014/main" id="{684DE007-A19E-EAD3-5A8C-D848043CC4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14343" y="3334359"/>
                  <a:ext cx="37216" cy="34735"/>
                </a:xfrm>
                <a:prstGeom prst="hexagon">
                  <a:avLst>
                    <a:gd name="adj" fmla="val 282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0" name="AutoShape 358">
                  <a:extLst>
                    <a:ext uri="{FF2B5EF4-FFF2-40B4-BE49-F238E27FC236}">
                      <a16:creationId xmlns:a16="http://schemas.microsoft.com/office/drawing/2014/main" id="{35C9F01D-F0FB-12BA-8EDC-29FAAC8E406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184571" y="3350485"/>
                  <a:ext cx="37216" cy="34735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1" name="Oval 359">
                  <a:extLst>
                    <a:ext uri="{FF2B5EF4-FFF2-40B4-BE49-F238E27FC236}">
                      <a16:creationId xmlns:a16="http://schemas.microsoft.com/office/drawing/2014/main" id="{9102EBDD-FB59-C905-3007-FDFEEF17107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028024" flipV="1">
                  <a:off x="2094633" y="3435461"/>
                  <a:ext cx="131495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2" name="Freeform 360">
                  <a:extLst>
                    <a:ext uri="{FF2B5EF4-FFF2-40B4-BE49-F238E27FC236}">
                      <a16:creationId xmlns:a16="http://schemas.microsoft.com/office/drawing/2014/main" id="{5B7EA7B8-258A-5B94-8870-D38FA113B6A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235608" flipV="1">
                  <a:off x="2251559" y="3401346"/>
                  <a:ext cx="40938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3" name="Freeform 361">
                  <a:extLst>
                    <a:ext uri="{FF2B5EF4-FFF2-40B4-BE49-F238E27FC236}">
                      <a16:creationId xmlns:a16="http://schemas.microsoft.com/office/drawing/2014/main" id="{AC9A833E-37B0-BDCE-03C0-64C8D8887E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235608" flipV="1">
                  <a:off x="2239154" y="3447246"/>
                  <a:ext cx="40937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4" name="Oval 362">
                  <a:extLst>
                    <a:ext uri="{FF2B5EF4-FFF2-40B4-BE49-F238E27FC236}">
                      <a16:creationId xmlns:a16="http://schemas.microsoft.com/office/drawing/2014/main" id="{275A86D7-9B5F-A86C-46D5-607230F0220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657828" flipV="1">
                  <a:off x="2050595" y="3573779"/>
                  <a:ext cx="130254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5" name="Freeform 363">
                  <a:extLst>
                    <a:ext uri="{FF2B5EF4-FFF2-40B4-BE49-F238E27FC236}">
                      <a16:creationId xmlns:a16="http://schemas.microsoft.com/office/drawing/2014/main" id="{922D4F5D-CC30-1406-D3EB-E6E530C45A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865412" flipV="1">
                  <a:off x="2206900" y="3561374"/>
                  <a:ext cx="40937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6" name="Freeform 364">
                  <a:extLst>
                    <a:ext uri="{FF2B5EF4-FFF2-40B4-BE49-F238E27FC236}">
                      <a16:creationId xmlns:a16="http://schemas.microsoft.com/office/drawing/2014/main" id="{2B7B2E37-DEAA-EDD9-CF1C-EF4D8497F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865412" flipV="1">
                  <a:off x="2185811" y="3603552"/>
                  <a:ext cx="4217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7" name="Oval 365">
                  <a:extLst>
                    <a:ext uri="{FF2B5EF4-FFF2-40B4-BE49-F238E27FC236}">
                      <a16:creationId xmlns:a16="http://schemas.microsoft.com/office/drawing/2014/main" id="{F1540A5D-8E57-56F4-811D-13B6264F72F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11199" flipV="1">
                  <a:off x="1961277" y="3695350"/>
                  <a:ext cx="126533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8" name="Freeform 366">
                  <a:extLst>
                    <a:ext uri="{FF2B5EF4-FFF2-40B4-BE49-F238E27FC236}">
                      <a16:creationId xmlns:a16="http://schemas.microsoft.com/office/drawing/2014/main" id="{F7D69491-C717-2220-0054-091BE490CC0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718783" flipV="1">
                  <a:off x="2113241" y="3708376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9" name="Freeform 367">
                  <a:extLst>
                    <a:ext uri="{FF2B5EF4-FFF2-40B4-BE49-F238E27FC236}">
                      <a16:creationId xmlns:a16="http://schemas.microsoft.com/office/drawing/2014/main" id="{ED97CF23-A0F5-E4CC-3E85-F3D64D1064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718783" flipV="1">
                  <a:off x="2080367" y="3746211"/>
                  <a:ext cx="40938" cy="13769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0" name="Oval 368">
                  <a:extLst>
                    <a:ext uri="{FF2B5EF4-FFF2-40B4-BE49-F238E27FC236}">
                      <a16:creationId xmlns:a16="http://schemas.microsoft.com/office/drawing/2014/main" id="{F0B54AAC-9838-CB55-DDFE-FD582B32CBD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378919" flipV="1">
                  <a:off x="1849631" y="3798313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1" name="Freeform 369">
                  <a:extLst>
                    <a:ext uri="{FF2B5EF4-FFF2-40B4-BE49-F238E27FC236}">
                      <a16:creationId xmlns:a16="http://schemas.microsoft.com/office/drawing/2014/main" id="{C2ECD3DC-DF4F-85E8-2E9B-40C514A1F7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586503" flipV="1">
                  <a:off x="1974923" y="3842972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2" name="Freeform 370">
                  <a:extLst>
                    <a:ext uri="{FF2B5EF4-FFF2-40B4-BE49-F238E27FC236}">
                      <a16:creationId xmlns:a16="http://schemas.microsoft.com/office/drawing/2014/main" id="{DBF3260A-915B-6B56-BB17-480B4001EB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586503" flipV="1">
                  <a:off x="1938948" y="3872745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3" name="AutoShape 371">
                  <a:extLst>
                    <a:ext uri="{FF2B5EF4-FFF2-40B4-BE49-F238E27FC236}">
                      <a16:creationId xmlns:a16="http://schemas.microsoft.com/office/drawing/2014/main" id="{80B4CF34-3E13-E4E4-0EDC-E4ED4F8DF5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31023" y="3996796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4" name="AutoShape 372">
                  <a:extLst>
                    <a:ext uri="{FF2B5EF4-FFF2-40B4-BE49-F238E27FC236}">
                      <a16:creationId xmlns:a16="http://schemas.microsoft.com/office/drawing/2014/main" id="{710FA982-C410-C2A0-BA10-B6D367E924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35985" y="396578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5" name="AutoShape 373">
                  <a:extLst>
                    <a:ext uri="{FF2B5EF4-FFF2-40B4-BE49-F238E27FC236}">
                      <a16:creationId xmlns:a16="http://schemas.microsoft.com/office/drawing/2014/main" id="{F7C07DCC-B9BA-BF87-9AC8-85DF5AA5604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11795" y="3949036"/>
                  <a:ext cx="33494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6" name="AutoShape 374">
                  <a:extLst>
                    <a:ext uri="{FF2B5EF4-FFF2-40B4-BE49-F238E27FC236}">
                      <a16:creationId xmlns:a16="http://schemas.microsoft.com/office/drawing/2014/main" id="{8DFA82E5-88CF-1327-1FEE-AE4A560C911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16137" y="391740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7" name="AutoShape 375">
                  <a:extLst>
                    <a:ext uri="{FF2B5EF4-FFF2-40B4-BE49-F238E27FC236}">
                      <a16:creationId xmlns:a16="http://schemas.microsoft.com/office/drawing/2014/main" id="{4C62D715-453B-ED75-B54E-688AC50A719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787605" y="3900035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8" name="Oval 376">
                  <a:extLst>
                    <a:ext uri="{FF2B5EF4-FFF2-40B4-BE49-F238E27FC236}">
                      <a16:creationId xmlns:a16="http://schemas.microsoft.com/office/drawing/2014/main" id="{3CB97A19-A8AD-2102-FAA2-1FC2721115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465951" flipV="1">
                  <a:off x="1627577" y="3923605"/>
                  <a:ext cx="124052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9" name="Freeform 377">
                  <a:extLst>
                    <a:ext uri="{FF2B5EF4-FFF2-40B4-BE49-F238E27FC236}">
                      <a16:creationId xmlns:a16="http://schemas.microsoft.com/office/drawing/2014/main" id="{6BE7F7EB-2692-712A-3CA7-005DC52C91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673535" flipV="1">
                  <a:off x="1739224" y="3989353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0" name="Freeform 378">
                  <a:extLst>
                    <a:ext uri="{FF2B5EF4-FFF2-40B4-BE49-F238E27FC236}">
                      <a16:creationId xmlns:a16="http://schemas.microsoft.com/office/drawing/2014/main" id="{E5A47787-C61A-9B41-29CC-B1419DB3EDF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673535" flipV="1">
                  <a:off x="1693325" y="4001759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1" name="Oval 379">
                  <a:extLst>
                    <a:ext uri="{FF2B5EF4-FFF2-40B4-BE49-F238E27FC236}">
                      <a16:creationId xmlns:a16="http://schemas.microsoft.com/office/drawing/2014/main" id="{4E42EBF4-FC8C-E26B-13C1-2B47711740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319322" flipV="1">
                  <a:off x="1476234" y="3952138"/>
                  <a:ext cx="124052" cy="8311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2" name="Freeform 380">
                  <a:extLst>
                    <a:ext uri="{FF2B5EF4-FFF2-40B4-BE49-F238E27FC236}">
                      <a16:creationId xmlns:a16="http://schemas.microsoft.com/office/drawing/2014/main" id="{59A82714-8C46-8E78-2743-58438416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526906" flipV="1">
                  <a:off x="1564311" y="4032771"/>
                  <a:ext cx="38456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3" name="Freeform 381">
                  <a:extLst>
                    <a:ext uri="{FF2B5EF4-FFF2-40B4-BE49-F238E27FC236}">
                      <a16:creationId xmlns:a16="http://schemas.microsoft.com/office/drawing/2014/main" id="{E9E80599-5444-59FE-96C1-75A7CCA2D6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526906" flipV="1">
                  <a:off x="1517172" y="4034012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4" name="Oval 382">
                  <a:extLst>
                    <a:ext uri="{FF2B5EF4-FFF2-40B4-BE49-F238E27FC236}">
                      <a16:creationId xmlns:a16="http://schemas.microsoft.com/office/drawing/2014/main" id="{3FAB901E-25C6-00AE-9BBE-C8DF3AB5869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187042" flipV="1">
                  <a:off x="1323651" y="3945935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5" name="Freeform 383">
                  <a:extLst>
                    <a:ext uri="{FF2B5EF4-FFF2-40B4-BE49-F238E27FC236}">
                      <a16:creationId xmlns:a16="http://schemas.microsoft.com/office/drawing/2014/main" id="{C267B5B7-FC2D-3F66-1EEB-182867F3F4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394626" flipV="1">
                  <a:off x="1374512" y="4027809"/>
                  <a:ext cx="38456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6" name="Freeform 384">
                  <a:extLst>
                    <a:ext uri="{FF2B5EF4-FFF2-40B4-BE49-F238E27FC236}">
                      <a16:creationId xmlns:a16="http://schemas.microsoft.com/office/drawing/2014/main" id="{FC9B08D0-5FEE-4EE5-ED3B-180BA89F2C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394626" flipV="1">
                  <a:off x="1328613" y="4021607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7" name="AutoShape 385">
                  <a:extLst>
                    <a:ext uri="{FF2B5EF4-FFF2-40B4-BE49-F238E27FC236}">
                      <a16:creationId xmlns:a16="http://schemas.microsoft.com/office/drawing/2014/main" id="{E857422A-E90C-EE12-BDF8-A5C7F1C6864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03321" y="4052620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8" name="AutoShape 386">
                  <a:extLst>
                    <a:ext uri="{FF2B5EF4-FFF2-40B4-BE49-F238E27FC236}">
                      <a16:creationId xmlns:a16="http://schemas.microsoft.com/office/drawing/2014/main" id="{61A0EFB5-4D68-9E22-9531-7FD4D4C27D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28131" y="4035252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9" name="AutoShape 387">
                  <a:extLst>
                    <a:ext uri="{FF2B5EF4-FFF2-40B4-BE49-F238E27FC236}">
                      <a16:creationId xmlns:a16="http://schemas.microsoft.com/office/drawing/2014/main" id="{0E244587-1B5D-81C6-FAE6-4AF98A1DA8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23169" y="4005480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0" name="AutoShape 388">
                  <a:extLst>
                    <a:ext uri="{FF2B5EF4-FFF2-40B4-BE49-F238E27FC236}">
                      <a16:creationId xmlns:a16="http://schemas.microsoft.com/office/drawing/2014/main" id="{AA82099C-1F59-6426-2295-4CD7E07D73F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47979" y="398811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1" name="AutoShape 389">
                  <a:extLst>
                    <a:ext uri="{FF2B5EF4-FFF2-40B4-BE49-F238E27FC236}">
                      <a16:creationId xmlns:a16="http://schemas.microsoft.com/office/drawing/2014/main" id="{CB8E1A3D-C289-C725-7B3C-5BE14A5D650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39295" y="3954618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2" name="Oval 390">
                  <a:extLst>
                    <a:ext uri="{FF2B5EF4-FFF2-40B4-BE49-F238E27FC236}">
                      <a16:creationId xmlns:a16="http://schemas.microsoft.com/office/drawing/2014/main" id="{C56509CB-D4EA-4565-B933-40029E9806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624389" flipV="1">
                  <a:off x="1112762" y="3869023"/>
                  <a:ext cx="11660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3" name="Freeform 391">
                  <a:extLst>
                    <a:ext uri="{FF2B5EF4-FFF2-40B4-BE49-F238E27FC236}">
                      <a16:creationId xmlns:a16="http://schemas.microsoft.com/office/drawing/2014/main" id="{B1B0D045-30D1-A8E0-4A85-A666277F52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831973" flipV="1">
                  <a:off x="1110281" y="3947176"/>
                  <a:ext cx="37216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4" name="Freeform 392">
                  <a:extLst>
                    <a:ext uri="{FF2B5EF4-FFF2-40B4-BE49-F238E27FC236}">
                      <a16:creationId xmlns:a16="http://schemas.microsoft.com/office/drawing/2014/main" id="{A3A1C5AB-C3BA-C525-9068-3AE2203C22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831973" flipV="1">
                  <a:off x="1071825" y="3923605"/>
                  <a:ext cx="37216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5" name="Oval 393">
                  <a:extLst>
                    <a:ext uri="{FF2B5EF4-FFF2-40B4-BE49-F238E27FC236}">
                      <a16:creationId xmlns:a16="http://schemas.microsoft.com/office/drawing/2014/main" id="{C53CD8BE-B01F-5657-55EC-F3F5F9F5DA0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101341" flipV="1">
                  <a:off x="1014761" y="3783427"/>
                  <a:ext cx="11536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6" name="Freeform 394">
                  <a:extLst>
                    <a:ext uri="{FF2B5EF4-FFF2-40B4-BE49-F238E27FC236}">
                      <a16:creationId xmlns:a16="http://schemas.microsoft.com/office/drawing/2014/main" id="{92849813-1BAD-74FD-E70E-1C4DD6FBA4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308925" flipV="1">
                  <a:off x="998635" y="3854136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7" name="Freeform 395">
                  <a:extLst>
                    <a:ext uri="{FF2B5EF4-FFF2-40B4-BE49-F238E27FC236}">
                      <a16:creationId xmlns:a16="http://schemas.microsoft.com/office/drawing/2014/main" id="{01BCA0D7-65F8-DA70-9CCF-AA6D2D40A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308925" flipV="1">
                  <a:off x="961419" y="3825605"/>
                  <a:ext cx="3845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8" name="Oval 379">
                  <a:extLst>
                    <a:ext uri="{FF2B5EF4-FFF2-40B4-BE49-F238E27FC236}">
                      <a16:creationId xmlns:a16="http://schemas.microsoft.com/office/drawing/2014/main" id="{B99BA742-9F5C-893D-B57D-5D2CC4FCD3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50911" flipV="1">
                  <a:off x="1001116" y="4200242"/>
                  <a:ext cx="119090" cy="86836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79" name="Oval 379">
                  <a:extLst>
                    <a:ext uri="{FF2B5EF4-FFF2-40B4-BE49-F238E27FC236}">
                      <a16:creationId xmlns:a16="http://schemas.microsoft.com/office/drawing/2014/main" id="{7A5F4EBD-0077-E023-0A40-384B29B2F58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711613" flipV="1">
                  <a:off x="1658591" y="2782327"/>
                  <a:ext cx="124052" cy="83115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</p:grpSp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C27CE7F3-D973-2EB7-11A5-FB703B86C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4877" y="3792007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1E49A691-84FE-3511-0823-1CD875C3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109810">
                <a:off x="3980559" y="3504452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8BAD155E-7177-EA21-2F30-62B8E2F04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618762">
                <a:off x="4044191" y="3925229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4E76F5A3-FC45-89C6-C907-40C85E304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157657">
                <a:off x="4419085" y="3677672"/>
                <a:ext cx="433662" cy="555354"/>
              </a:xfrm>
              <a:prstGeom prst="rect">
                <a:avLst/>
              </a:prstGeom>
            </p:spPr>
          </p:pic>
        </p:grpSp>
      </p:grpSp>
      <p:sp>
        <p:nvSpPr>
          <p:cNvPr id="482" name="Down Arrow 481">
            <a:extLst>
              <a:ext uri="{FF2B5EF4-FFF2-40B4-BE49-F238E27FC236}">
                <a16:creationId xmlns:a16="http://schemas.microsoft.com/office/drawing/2014/main" id="{E6F1997C-78B7-77D8-EAFF-A8A90C3E0E12}"/>
              </a:ext>
            </a:extLst>
          </p:cNvPr>
          <p:cNvSpPr/>
          <p:nvPr/>
        </p:nvSpPr>
        <p:spPr>
          <a:xfrm rot="2553040">
            <a:off x="4527770" y="2328747"/>
            <a:ext cx="483995" cy="61361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Novel Lipid Discovery to Improve LNP Therapeutic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E45F6-EEF0-374C-D394-8AFAE282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2F562-9BBC-89CE-74E4-E2A92E5B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4648"/>
            <a:ext cx="9878568" cy="5595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</p:spTree>
    <p:extLst>
      <p:ext uri="{BB962C8B-B14F-4D97-AF65-F5344CB8AC3E}">
        <p14:creationId xmlns:p14="http://schemas.microsoft.com/office/powerpoint/2010/main" val="24348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Addressing Delivery Challenge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C03C10-0CC1-E2C8-7576-392B33C1144C}"/>
              </a:ext>
            </a:extLst>
          </p:cNvPr>
          <p:cNvSpPr txBox="1"/>
          <p:nvPr/>
        </p:nvSpPr>
        <p:spPr>
          <a:xfrm>
            <a:off x="5427009" y="154726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Sense strand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788A35-C698-88D8-A69A-492C46181991}"/>
              </a:ext>
            </a:extLst>
          </p:cNvPr>
          <p:cNvSpPr txBox="1"/>
          <p:nvPr/>
        </p:nvSpPr>
        <p:spPr>
          <a:xfrm>
            <a:off x="5328331" y="2082469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Antisense strand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21E567-764F-426D-8C86-A74158EEB1C8}"/>
              </a:ext>
            </a:extLst>
          </p:cNvPr>
          <p:cNvGrpSpPr>
            <a:grpSpLocks noChangeAspect="1"/>
          </p:cNvGrpSpPr>
          <p:nvPr/>
        </p:nvGrpSpPr>
        <p:grpSpPr>
          <a:xfrm>
            <a:off x="4465917" y="1830815"/>
            <a:ext cx="2957227" cy="285109"/>
            <a:chOff x="2971252" y="1355052"/>
            <a:chExt cx="2678359" cy="25822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519114-D7E4-4921-FD05-8A853FE11C52}"/>
                </a:ext>
              </a:extLst>
            </p:cNvPr>
            <p:cNvGrpSpPr/>
            <p:nvPr/>
          </p:nvGrpSpPr>
          <p:grpSpPr>
            <a:xfrm>
              <a:off x="3212100" y="1355052"/>
              <a:ext cx="2437511" cy="105822"/>
              <a:chOff x="3212100" y="1355052"/>
              <a:chExt cx="2437511" cy="105822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590AC9EE-0574-0F1F-734E-EF70879BD87C}"/>
                  </a:ext>
                </a:extLst>
              </p:cNvPr>
              <p:cNvGrpSpPr/>
              <p:nvPr/>
            </p:nvGrpSpPr>
            <p:grpSpPr>
              <a:xfrm>
                <a:off x="3212100" y="1355052"/>
                <a:ext cx="2200955" cy="105822"/>
                <a:chOff x="4529315" y="3077766"/>
                <a:chExt cx="3794752" cy="182451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80BEFE24-34F3-D111-ED5C-117401E269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9315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FE3A9B37-BDF1-5D37-A0AF-5476EDB7C8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0680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B1B67568-D84A-05CF-162B-F95FE171C5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29365" y="3081954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10DE45A9-F7DE-DD42-2526-9E78173DF2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1771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7636B7B9-F5FC-30DE-3691-881A299D4E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33073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B9D6E32-7D12-B6C1-5C75-EB9845E22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4288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F652A694-FD95-BB59-47F7-65C900932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4228" y="3077769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A1C13A84-A85E-4121-CB4F-A461A81638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4253" y="3077768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8E9F248F-17D0-2D9B-7F74-C0D01EB4DF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33933" y="3081425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14D4D983-77EC-8FF5-8D0D-208885A1CC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37022" y="3077766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683E6971-8773-203F-BEFF-A956512A69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6708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974FB27-BDE4-D70F-46B0-A0626EC1A4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9885" y="3078295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74210361-8686-D15D-9100-056390C332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525" y="3081423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3E9A4714-1482-53D4-D589-7B1CCACBB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9166" y="3080302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EFACA07-F00F-0298-3598-FAD9A7C318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38150" y="3081427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534A82FA-3917-C135-76CB-21A3268C21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1597" y="3081422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D1B27299-6DC9-E894-475F-65E0DB8A17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961" y="3081421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4B28F019-4E75-5C45-6DA5-51156E0526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1647" y="3081420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847A07EB-703D-D598-48BE-24E8A52995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4053" y="3080301"/>
                  <a:ext cx="180014" cy="178263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2E2AB7-104F-188D-F2E5-FBBA75F5EE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7971" y="1355052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F705949-3202-E167-D06F-C5EE24147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5203" y="1355052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D29E43-21DA-AFA3-994C-DA0C30E961D7}"/>
                </a:ext>
              </a:extLst>
            </p:cNvPr>
            <p:cNvGrpSpPr/>
            <p:nvPr/>
          </p:nvGrpSpPr>
          <p:grpSpPr>
            <a:xfrm>
              <a:off x="2971252" y="1507452"/>
              <a:ext cx="2437511" cy="105822"/>
              <a:chOff x="2971252" y="1507452"/>
              <a:chExt cx="2437511" cy="1058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594919C-74A3-D6E0-EF26-859622BD202A}"/>
                  </a:ext>
                </a:extLst>
              </p:cNvPr>
              <p:cNvGrpSpPr/>
              <p:nvPr/>
            </p:nvGrpSpPr>
            <p:grpSpPr>
              <a:xfrm rot="10800000">
                <a:off x="3207808" y="1507452"/>
                <a:ext cx="2200955" cy="105822"/>
                <a:chOff x="4529315" y="3077766"/>
                <a:chExt cx="3794752" cy="182451"/>
              </a:xfrm>
              <a:solidFill>
                <a:srgbClr val="C00000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69AB313-84B9-0A41-468D-11A2D68E2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9315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1C34EB9-B2B8-BB15-AF50-E99A792C6C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30680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DA268941-E12A-483C-5E85-D043230CCC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29365" y="3081954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681837B-955A-6CB4-9F85-8294D9D6C4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1771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25E8E73-D991-A500-6754-EA21DAD1F3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33073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8AD10B06-9905-CA68-2966-517EB07CB1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4288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05661331-6227-01C9-8147-C5946543AC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4228" y="3077769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3EA40C7A-DC10-88FD-6F70-70C73D17AC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34253" y="3077768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B605075-5926-EA37-06E9-6B78C620C1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33933" y="3081425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D21216CE-0DDE-C00E-2D66-DDF51E489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37022" y="3077766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4CE64082-E093-54E2-D1B3-3340C60F13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6708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A71B239-943E-2D33-80AC-16A02230B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9885" y="3078295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2BE9858A-DC77-AD03-6829-DE59D7D0A6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39525" y="3081423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368ACBC-17AE-95B3-8FFA-62CD6545F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9166" y="3080302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C52F309-15FE-D356-E308-1FE7A878FD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38150" y="3081427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F12CCC30-A010-AE2E-0C33-C90636E7D2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1597" y="3081422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B7D6B372-C0FD-D024-B52F-5F65E31A8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42961" y="3081421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BA3F0467-8E48-46ED-9DCB-2E7EC46CE4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1647" y="3081420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93CF05C4-5C62-CD9A-2E5D-ED339D92BE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4053" y="3080301"/>
                  <a:ext cx="180014" cy="178263"/>
                </a:xfrm>
                <a:prstGeom prst="ellipse">
                  <a:avLst/>
                </a:prstGeom>
                <a:grpFill/>
                <a:ln>
                  <a:solidFill>
                    <a:srgbClr val="C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E4CE7DE-8BBD-5A23-6EC9-94730843A0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088484" y="1509881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04E013B-1746-7CE1-59E2-5B3775D448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971252" y="1509881"/>
                <a:ext cx="104408" cy="10339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49FFE38-202D-FABA-DC53-771B4413A7A2}"/>
              </a:ext>
            </a:extLst>
          </p:cNvPr>
          <p:cNvGrpSpPr/>
          <p:nvPr/>
        </p:nvGrpSpPr>
        <p:grpSpPr>
          <a:xfrm>
            <a:off x="1645533" y="3060137"/>
            <a:ext cx="4355387" cy="2585522"/>
            <a:chOff x="51394" y="2043089"/>
            <a:chExt cx="3266540" cy="1939141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19C0E70-75C1-E221-7831-FA378E2895F0}"/>
                </a:ext>
              </a:extLst>
            </p:cNvPr>
            <p:cNvSpPr txBox="1"/>
            <p:nvPr/>
          </p:nvSpPr>
          <p:spPr>
            <a:xfrm>
              <a:off x="91863" y="2146815"/>
              <a:ext cx="1795478" cy="177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00B0F0"/>
                  </a:solidFill>
                  <a:latin typeface="Arial Narrow" pitchFamily="34" charset="0"/>
                </a:defRPr>
              </a:lvl1pPr>
            </a:lstStyle>
            <a:p>
              <a:r>
                <a:rPr lang="en-US" sz="1600" dirty="0"/>
                <a:t>Lipid Nanoparticles (LNPs)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Multi-component lipid formulation (~100 nm in size)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Encapsulated siRNA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Highly efficient for targeted delivery to liver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Administered intravenously (IV)</a:t>
              </a:r>
            </a:p>
            <a:p>
              <a:pPr marL="173826" indent="-173826">
                <a:lnSpc>
                  <a:spcPct val="110000"/>
                </a:lnSpc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b="0" dirty="0">
                  <a:solidFill>
                    <a:schemeClr val="tx2"/>
                  </a:solidFill>
                  <a:latin typeface="Arial"/>
                </a:rPr>
                <a:t>Clinically validated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A68AFC9-0DBC-B771-FBFD-43BE244BE925}"/>
                </a:ext>
              </a:extLst>
            </p:cNvPr>
            <p:cNvGrpSpPr/>
            <p:nvPr/>
          </p:nvGrpSpPr>
          <p:grpSpPr>
            <a:xfrm>
              <a:off x="51394" y="2043089"/>
              <a:ext cx="3266540" cy="1939141"/>
              <a:chOff x="91366" y="2489158"/>
              <a:chExt cx="5551932" cy="3013840"/>
            </a:xfrm>
          </p:grpSpPr>
          <p:sp>
            <p:nvSpPr>
              <p:cNvPr id="480" name="Rectangle: Rounded Corners 8">
                <a:extLst>
                  <a:ext uri="{FF2B5EF4-FFF2-40B4-BE49-F238E27FC236}">
                    <a16:creationId xmlns:a16="http://schemas.microsoft.com/office/drawing/2014/main" id="{E06479AF-B850-5B89-6627-F0688F43955D}"/>
                  </a:ext>
                </a:extLst>
              </p:cNvPr>
              <p:cNvSpPr/>
              <p:nvPr/>
            </p:nvSpPr>
            <p:spPr>
              <a:xfrm>
                <a:off x="91366" y="2489158"/>
                <a:ext cx="5551932" cy="3013840"/>
              </a:xfrm>
              <a:prstGeom prst="roundRect">
                <a:avLst/>
              </a:prstGeom>
              <a:noFill/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1A9114C2-ECF0-52D5-CFC7-81A5722E5F3B}"/>
                  </a:ext>
                </a:extLst>
              </p:cNvPr>
              <p:cNvSpPr txBox="1"/>
              <p:nvPr/>
            </p:nvSpPr>
            <p:spPr>
              <a:xfrm>
                <a:off x="3572600" y="4933231"/>
                <a:ext cx="1402588" cy="215258"/>
              </a:xfrm>
              <a:prstGeom prst="rect">
                <a:avLst/>
              </a:prstGeom>
              <a:solidFill>
                <a:srgbClr val="F1F5F7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rgbClr val="00B0F0"/>
                    </a:solidFill>
                    <a:latin typeface="Arial Narrow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Arial"/>
                  </a:rPr>
                  <a:t>Patisiran</a:t>
                </a: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938F767-892A-BACB-5D9A-1175DC865A40}"/>
                </a:ext>
              </a:extLst>
            </p:cNvPr>
            <p:cNvGrpSpPr/>
            <p:nvPr/>
          </p:nvGrpSpPr>
          <p:grpSpPr>
            <a:xfrm>
              <a:off x="1918909" y="2138216"/>
              <a:ext cx="1309498" cy="1448022"/>
              <a:chOff x="2989577" y="2549667"/>
              <a:chExt cx="2597646" cy="2872428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DC076E9-D2B2-A677-B5EF-D81649FB09C5}"/>
                  </a:ext>
                </a:extLst>
              </p:cNvPr>
              <p:cNvGrpSpPr/>
              <p:nvPr/>
            </p:nvGrpSpPr>
            <p:grpSpPr>
              <a:xfrm>
                <a:off x="2989577" y="2549667"/>
                <a:ext cx="2597646" cy="2872428"/>
                <a:chOff x="241919" y="1942496"/>
                <a:chExt cx="2597646" cy="2872428"/>
              </a:xfrm>
            </p:grpSpPr>
            <p:sp>
              <p:nvSpPr>
                <p:cNvPr id="208" name="Freeform 127">
                  <a:extLst>
                    <a:ext uri="{FF2B5EF4-FFF2-40B4-BE49-F238E27FC236}">
                      <a16:creationId xmlns:a16="http://schemas.microsoft.com/office/drawing/2014/main" id="{27989933-56F7-8944-899F-E8EAC4B4F4C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096022">
                  <a:off x="1303802" y="1942496"/>
                  <a:ext cx="383320" cy="447827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09" name="Freeform 128">
                  <a:extLst>
                    <a:ext uri="{FF2B5EF4-FFF2-40B4-BE49-F238E27FC236}">
                      <a16:creationId xmlns:a16="http://schemas.microsoft.com/office/drawing/2014/main" id="{25360447-4C7E-C4E0-2CFE-C0AD460030C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835796">
                  <a:off x="2423991" y="2464755"/>
                  <a:ext cx="384561" cy="446587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0" name="Freeform 396">
                  <a:extLst>
                    <a:ext uri="{FF2B5EF4-FFF2-40B4-BE49-F238E27FC236}">
                      <a16:creationId xmlns:a16="http://schemas.microsoft.com/office/drawing/2014/main" id="{3F777EAF-5B58-9E9B-6712-86A5745B669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690359">
                  <a:off x="1200126" y="4368338"/>
                  <a:ext cx="383321" cy="446586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1" name="Freeform 397">
                  <a:extLst>
                    <a:ext uri="{FF2B5EF4-FFF2-40B4-BE49-F238E27FC236}">
                      <a16:creationId xmlns:a16="http://schemas.microsoft.com/office/drawing/2014/main" id="{6D355A84-DC23-F879-F237-689D1B30AE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614600">
                  <a:off x="2407864" y="3815681"/>
                  <a:ext cx="399447" cy="430460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2" name="Freeform 398">
                  <a:extLst>
                    <a:ext uri="{FF2B5EF4-FFF2-40B4-BE49-F238E27FC236}">
                      <a16:creationId xmlns:a16="http://schemas.microsoft.com/office/drawing/2014/main" id="{66E6EBA5-A504-E8F6-4D73-57CFAA5E37C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408799">
                  <a:off x="316349" y="2462273"/>
                  <a:ext cx="399447" cy="429220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3" name="Freeform 399">
                  <a:extLst>
                    <a:ext uri="{FF2B5EF4-FFF2-40B4-BE49-F238E27FC236}">
                      <a16:creationId xmlns:a16="http://schemas.microsoft.com/office/drawing/2014/main" id="{79FF98A8-2B57-989E-28C4-6FFB285471F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311311">
                  <a:off x="272931" y="3959581"/>
                  <a:ext cx="383321" cy="445346"/>
                </a:xfrm>
                <a:custGeom>
                  <a:avLst/>
                  <a:gdLst>
                    <a:gd name="T0" fmla="*/ 2147483647 w 713"/>
                    <a:gd name="T1" fmla="*/ 2147483647 h 765"/>
                    <a:gd name="T2" fmla="*/ 2147483647 w 713"/>
                    <a:gd name="T3" fmla="*/ 2147483647 h 765"/>
                    <a:gd name="T4" fmla="*/ 2147483647 w 713"/>
                    <a:gd name="T5" fmla="*/ 2147483647 h 765"/>
                    <a:gd name="T6" fmla="*/ 2147483647 w 713"/>
                    <a:gd name="T7" fmla="*/ 2147483647 h 765"/>
                    <a:gd name="T8" fmla="*/ 2147483647 w 713"/>
                    <a:gd name="T9" fmla="*/ 2147483647 h 765"/>
                    <a:gd name="T10" fmla="*/ 2147483647 w 713"/>
                    <a:gd name="T11" fmla="*/ 2147483647 h 765"/>
                    <a:gd name="T12" fmla="*/ 2147483647 w 713"/>
                    <a:gd name="T13" fmla="*/ 2147483647 h 765"/>
                    <a:gd name="T14" fmla="*/ 2147483647 w 713"/>
                    <a:gd name="T15" fmla="*/ 2147483647 h 765"/>
                    <a:gd name="T16" fmla="*/ 2147483647 w 713"/>
                    <a:gd name="T17" fmla="*/ 2147483647 h 765"/>
                    <a:gd name="T18" fmla="*/ 2147483647 w 713"/>
                    <a:gd name="T19" fmla="*/ 2147483647 h 765"/>
                    <a:gd name="T20" fmla="*/ 2147483647 w 713"/>
                    <a:gd name="T21" fmla="*/ 2147483647 h 765"/>
                    <a:gd name="T22" fmla="*/ 2147483647 w 713"/>
                    <a:gd name="T23" fmla="*/ 2147483647 h 765"/>
                    <a:gd name="T24" fmla="*/ 2147483647 w 713"/>
                    <a:gd name="T25" fmla="*/ 2147483647 h 765"/>
                    <a:gd name="T26" fmla="*/ 2147483647 w 713"/>
                    <a:gd name="T27" fmla="*/ 2147483647 h 765"/>
                    <a:gd name="T28" fmla="*/ 2147483647 w 713"/>
                    <a:gd name="T29" fmla="*/ 2147483647 h 765"/>
                    <a:gd name="T30" fmla="*/ 2147483647 w 713"/>
                    <a:gd name="T31" fmla="*/ 2147483647 h 765"/>
                    <a:gd name="T32" fmla="*/ 2147483647 w 713"/>
                    <a:gd name="T33" fmla="*/ 2147483647 h 765"/>
                    <a:gd name="T34" fmla="*/ 2147483647 w 713"/>
                    <a:gd name="T35" fmla="*/ 2147483647 h 765"/>
                    <a:gd name="T36" fmla="*/ 2147483647 w 713"/>
                    <a:gd name="T37" fmla="*/ 2147483647 h 7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13"/>
                    <a:gd name="T58" fmla="*/ 0 h 765"/>
                    <a:gd name="T59" fmla="*/ 713 w 713"/>
                    <a:gd name="T60" fmla="*/ 765 h 76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13" h="765">
                      <a:moveTo>
                        <a:pt x="109" y="7"/>
                      </a:moveTo>
                      <a:cubicBezTo>
                        <a:pt x="100" y="0"/>
                        <a:pt x="84" y="13"/>
                        <a:pt x="84" y="22"/>
                      </a:cubicBezTo>
                      <a:cubicBezTo>
                        <a:pt x="84" y="31"/>
                        <a:pt x="112" y="34"/>
                        <a:pt x="108" y="63"/>
                      </a:cubicBezTo>
                      <a:cubicBezTo>
                        <a:pt x="90" y="87"/>
                        <a:pt x="13" y="164"/>
                        <a:pt x="61" y="194"/>
                      </a:cubicBezTo>
                      <a:cubicBezTo>
                        <a:pt x="109" y="224"/>
                        <a:pt x="261" y="74"/>
                        <a:pt x="280" y="96"/>
                      </a:cubicBezTo>
                      <a:cubicBezTo>
                        <a:pt x="299" y="118"/>
                        <a:pt x="0" y="363"/>
                        <a:pt x="66" y="412"/>
                      </a:cubicBezTo>
                      <a:cubicBezTo>
                        <a:pt x="132" y="461"/>
                        <a:pt x="444" y="179"/>
                        <a:pt x="492" y="219"/>
                      </a:cubicBezTo>
                      <a:cubicBezTo>
                        <a:pt x="540" y="259"/>
                        <a:pt x="16" y="609"/>
                        <a:pt x="106" y="687"/>
                      </a:cubicBezTo>
                      <a:cubicBezTo>
                        <a:pt x="196" y="765"/>
                        <a:pt x="409" y="492"/>
                        <a:pt x="508" y="463"/>
                      </a:cubicBezTo>
                      <a:cubicBezTo>
                        <a:pt x="604" y="436"/>
                        <a:pt x="653" y="519"/>
                        <a:pt x="682" y="523"/>
                      </a:cubicBezTo>
                      <a:cubicBezTo>
                        <a:pt x="711" y="527"/>
                        <a:pt x="713" y="506"/>
                        <a:pt x="681" y="489"/>
                      </a:cubicBezTo>
                      <a:cubicBezTo>
                        <a:pt x="649" y="472"/>
                        <a:pt x="582" y="392"/>
                        <a:pt x="492" y="420"/>
                      </a:cubicBezTo>
                      <a:cubicBezTo>
                        <a:pt x="402" y="448"/>
                        <a:pt x="134" y="698"/>
                        <a:pt x="139" y="660"/>
                      </a:cubicBezTo>
                      <a:cubicBezTo>
                        <a:pt x="103" y="636"/>
                        <a:pt x="629" y="272"/>
                        <a:pt x="525" y="193"/>
                      </a:cubicBezTo>
                      <a:cubicBezTo>
                        <a:pt x="421" y="114"/>
                        <a:pt x="139" y="392"/>
                        <a:pt x="106" y="373"/>
                      </a:cubicBezTo>
                      <a:cubicBezTo>
                        <a:pt x="73" y="354"/>
                        <a:pt x="376" y="120"/>
                        <a:pt x="316" y="69"/>
                      </a:cubicBezTo>
                      <a:cubicBezTo>
                        <a:pt x="256" y="18"/>
                        <a:pt x="118" y="161"/>
                        <a:pt x="88" y="160"/>
                      </a:cubicBezTo>
                      <a:cubicBezTo>
                        <a:pt x="58" y="159"/>
                        <a:pt x="135" y="88"/>
                        <a:pt x="138" y="63"/>
                      </a:cubicBezTo>
                      <a:cubicBezTo>
                        <a:pt x="141" y="38"/>
                        <a:pt x="119" y="14"/>
                        <a:pt x="109" y="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accent4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4" name="Oval 130">
                  <a:extLst>
                    <a:ext uri="{FF2B5EF4-FFF2-40B4-BE49-F238E27FC236}">
                      <a16:creationId xmlns:a16="http://schemas.microsoft.com/office/drawing/2014/main" id="{54724DB1-E89F-5902-0FD3-BF1794A94F0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788140">
                  <a:off x="744948" y="4059443"/>
                  <a:ext cx="109166" cy="8311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5" name="Freeform 131">
                  <a:extLst>
                    <a:ext uri="{FF2B5EF4-FFF2-40B4-BE49-F238E27FC236}">
                      <a16:creationId xmlns:a16="http://schemas.microsoft.com/office/drawing/2014/main" id="{E511EC91-7903-B29C-BE07-464849B22E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880164" y="3977569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6" name="Freeform 132">
                  <a:extLst>
                    <a:ext uri="{FF2B5EF4-FFF2-40B4-BE49-F238E27FC236}">
                      <a16:creationId xmlns:a16="http://schemas.microsoft.com/office/drawing/2014/main" id="{FC658E25-2985-5869-29B2-B92893CD7F0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850392" y="3947796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7" name="Oval 133">
                  <a:extLst>
                    <a:ext uri="{FF2B5EF4-FFF2-40B4-BE49-F238E27FC236}">
                      <a16:creationId xmlns:a16="http://schemas.microsoft.com/office/drawing/2014/main" id="{16BCB12C-F5CB-FD0A-6533-1C05B78860E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788140">
                  <a:off x="649429" y="3965163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8" name="Freeform 134">
                  <a:extLst>
                    <a:ext uri="{FF2B5EF4-FFF2-40B4-BE49-F238E27FC236}">
                      <a16:creationId xmlns:a16="http://schemas.microsoft.com/office/drawing/2014/main" id="{F3FB780D-8E69-F160-BCD8-684F1D83C4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784024" y="3882669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19" name="Freeform 135">
                  <a:extLst>
                    <a:ext uri="{FF2B5EF4-FFF2-40B4-BE49-F238E27FC236}">
                      <a16:creationId xmlns:a16="http://schemas.microsoft.com/office/drawing/2014/main" id="{BA098687-A872-C9A9-2683-026C2A4353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580556">
                  <a:off x="754252" y="3852896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0" name="Oval 136">
                  <a:extLst>
                    <a:ext uri="{FF2B5EF4-FFF2-40B4-BE49-F238E27FC236}">
                      <a16:creationId xmlns:a16="http://schemas.microsoft.com/office/drawing/2014/main" id="{3F78F091-B726-3D9F-ECFF-04BF4C597F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991835">
                  <a:off x="572517" y="3862199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1" name="Freeform 137">
                  <a:extLst>
                    <a:ext uri="{FF2B5EF4-FFF2-40B4-BE49-F238E27FC236}">
                      <a16:creationId xmlns:a16="http://schemas.microsoft.com/office/drawing/2014/main" id="{87167466-A66D-30CA-37F1-A1C9315E7A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784251">
                  <a:off x="710214" y="3786529"/>
                  <a:ext cx="3225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2" name="Freeform 138">
                  <a:extLst>
                    <a:ext uri="{FF2B5EF4-FFF2-40B4-BE49-F238E27FC236}">
                      <a16:creationId xmlns:a16="http://schemas.microsoft.com/office/drawing/2014/main" id="{EB6F9807-9882-C5FD-C33B-ACC4CA4620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784251">
                  <a:off x="681682" y="3754274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3" name="Oval 139">
                  <a:extLst>
                    <a:ext uri="{FF2B5EF4-FFF2-40B4-BE49-F238E27FC236}">
                      <a16:creationId xmlns:a16="http://schemas.microsoft.com/office/drawing/2014/main" id="{A4F0B832-F085-A4FD-FFDD-1F3A0E1F48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550227">
                  <a:off x="493123" y="3691007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4" name="Freeform 140">
                  <a:extLst>
                    <a:ext uri="{FF2B5EF4-FFF2-40B4-BE49-F238E27FC236}">
                      <a16:creationId xmlns:a16="http://schemas.microsoft.com/office/drawing/2014/main" id="{AC85C082-A7A6-34E8-AAB7-DA6F46A998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342643">
                  <a:off x="637024" y="3632703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5" name="Freeform 141">
                  <a:extLst>
                    <a:ext uri="{FF2B5EF4-FFF2-40B4-BE49-F238E27FC236}">
                      <a16:creationId xmlns:a16="http://schemas.microsoft.com/office/drawing/2014/main" id="{E7B6596E-3CA4-6646-2CFD-5D6352ED67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342643">
                  <a:off x="614693" y="3597970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6" name="AutoShape 142">
                  <a:extLst>
                    <a:ext uri="{FF2B5EF4-FFF2-40B4-BE49-F238E27FC236}">
                      <a16:creationId xmlns:a16="http://schemas.microsoft.com/office/drawing/2014/main" id="{1773632C-B976-4AF7-73E7-17E8C261BD0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576858" y="3803275"/>
                  <a:ext cx="4093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7" name="AutoShape 143">
                  <a:extLst>
                    <a:ext uri="{FF2B5EF4-FFF2-40B4-BE49-F238E27FC236}">
                      <a16:creationId xmlns:a16="http://schemas.microsoft.com/office/drawing/2014/main" id="{4943A8E0-6F09-3F3A-9839-6D5C3FE111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594225" y="3773503"/>
                  <a:ext cx="40937" cy="37216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8" name="AutoShape 144">
                  <a:extLst>
                    <a:ext uri="{FF2B5EF4-FFF2-40B4-BE49-F238E27FC236}">
                      <a16:creationId xmlns:a16="http://schemas.microsoft.com/office/drawing/2014/main" id="{2F40FAE6-4AAA-2718-291B-553B84512C7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30200" y="3773503"/>
                  <a:ext cx="38456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29" name="AutoShape 145">
                  <a:extLst>
                    <a:ext uri="{FF2B5EF4-FFF2-40B4-BE49-F238E27FC236}">
                      <a16:creationId xmlns:a16="http://schemas.microsoft.com/office/drawing/2014/main" id="{DC67BE45-DBE8-274D-73B2-59AB0B431C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47567" y="3744971"/>
                  <a:ext cx="3969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0" name="AutoShape 146">
                  <a:extLst>
                    <a:ext uri="{FF2B5EF4-FFF2-40B4-BE49-F238E27FC236}">
                      <a16:creationId xmlns:a16="http://schemas.microsoft.com/office/drawing/2014/main" id="{DBFEA633-D7CB-98D9-DEB6-6995AA9CDED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106331" flipV="1">
                  <a:off x="684783" y="3744971"/>
                  <a:ext cx="39697" cy="35975"/>
                </a:xfrm>
                <a:prstGeom prst="hexagon">
                  <a:avLst>
                    <a:gd name="adj" fmla="val 29167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1" name="Oval 147">
                  <a:extLst>
                    <a:ext uri="{FF2B5EF4-FFF2-40B4-BE49-F238E27FC236}">
                      <a16:creationId xmlns:a16="http://schemas.microsoft.com/office/drawing/2014/main" id="{C39FB40B-A37E-D575-1778-0ED3927217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321355">
                  <a:off x="470173" y="3550209"/>
                  <a:ext cx="107925" cy="8311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2" name="Freeform 148">
                  <a:extLst>
                    <a:ext uri="{FF2B5EF4-FFF2-40B4-BE49-F238E27FC236}">
                      <a16:creationId xmlns:a16="http://schemas.microsoft.com/office/drawing/2014/main" id="{B85602D8-B222-1C69-6C64-0575974969C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13771">
                  <a:off x="617796" y="3519196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3" name="Freeform 149">
                  <a:extLst>
                    <a:ext uri="{FF2B5EF4-FFF2-40B4-BE49-F238E27FC236}">
                      <a16:creationId xmlns:a16="http://schemas.microsoft.com/office/drawing/2014/main" id="{17E20A35-B968-FE48-1D1F-1BF3216635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13771">
                  <a:off x="603529" y="3480120"/>
                  <a:ext cx="3225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4" name="Oval 150">
                  <a:extLst>
                    <a:ext uri="{FF2B5EF4-FFF2-40B4-BE49-F238E27FC236}">
                      <a16:creationId xmlns:a16="http://schemas.microsoft.com/office/drawing/2014/main" id="{006922F2-7730-FB46-8339-3B3B063D99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747461">
                  <a:off x="460870" y="3414372"/>
                  <a:ext cx="110407" cy="8187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5" name="Freeform 151">
                  <a:extLst>
                    <a:ext uri="{FF2B5EF4-FFF2-40B4-BE49-F238E27FC236}">
                      <a16:creationId xmlns:a16="http://schemas.microsoft.com/office/drawing/2014/main" id="{CEC52370-1266-1EA7-94A0-1B3DD34F777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539877">
                  <a:off x="609731" y="339576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6" name="Freeform 152">
                  <a:extLst>
                    <a:ext uri="{FF2B5EF4-FFF2-40B4-BE49-F238E27FC236}">
                      <a16:creationId xmlns:a16="http://schemas.microsoft.com/office/drawing/2014/main" id="{7A14C3EF-7348-DE48-1E91-B5BF77E557A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539877">
                  <a:off x="599807" y="3353587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7" name="Oval 153">
                  <a:extLst>
                    <a:ext uri="{FF2B5EF4-FFF2-40B4-BE49-F238E27FC236}">
                      <a16:creationId xmlns:a16="http://schemas.microsoft.com/office/drawing/2014/main" id="{1010A037-509D-994C-76CF-463DF6028B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243557">
                  <a:off x="470173" y="3223952"/>
                  <a:ext cx="11040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8" name="Freeform 154">
                  <a:extLst>
                    <a:ext uri="{FF2B5EF4-FFF2-40B4-BE49-F238E27FC236}">
                      <a16:creationId xmlns:a16="http://schemas.microsoft.com/office/drawing/2014/main" id="{743E8306-32B1-80B9-E03D-FE8CB0DFC5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035973">
                  <a:off x="616555" y="3221471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39" name="Freeform 155">
                  <a:extLst>
                    <a:ext uri="{FF2B5EF4-FFF2-40B4-BE49-F238E27FC236}">
                      <a16:creationId xmlns:a16="http://schemas.microsoft.com/office/drawing/2014/main" id="{AA6D0C33-D94A-6220-75E1-717B14BB551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035973">
                  <a:off x="612213" y="3178673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0" name="Oval 156">
                  <a:extLst>
                    <a:ext uri="{FF2B5EF4-FFF2-40B4-BE49-F238E27FC236}">
                      <a16:creationId xmlns:a16="http://schemas.microsoft.com/office/drawing/2014/main" id="{20041EC4-AA83-94D5-868A-02130E7A25C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161575">
                  <a:off x="514212" y="3091838"/>
                  <a:ext cx="124052" cy="73190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1" name="Freeform 157">
                  <a:extLst>
                    <a:ext uri="{FF2B5EF4-FFF2-40B4-BE49-F238E27FC236}">
                      <a16:creationId xmlns:a16="http://schemas.microsoft.com/office/drawing/2014/main" id="{D360D387-DEE1-A7FE-4A5D-E6A4357B4C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953991">
                  <a:off x="646947" y="3111686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2" name="Freeform 158">
                  <a:extLst>
                    <a:ext uri="{FF2B5EF4-FFF2-40B4-BE49-F238E27FC236}">
                      <a16:creationId xmlns:a16="http://schemas.microsoft.com/office/drawing/2014/main" id="{BEB1C857-996C-C432-D3C4-BF4F7A5905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953991">
                  <a:off x="658111" y="3067027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3" name="Oval 159">
                  <a:extLst>
                    <a:ext uri="{FF2B5EF4-FFF2-40B4-BE49-F238E27FC236}">
                      <a16:creationId xmlns:a16="http://schemas.microsoft.com/office/drawing/2014/main" id="{2ED5FEA0-BF0E-A1B9-2080-879F43CDB9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626343">
                  <a:off x="579339" y="2962203"/>
                  <a:ext cx="122811" cy="73190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4" name="Freeform 160">
                  <a:extLst>
                    <a:ext uri="{FF2B5EF4-FFF2-40B4-BE49-F238E27FC236}">
                      <a16:creationId xmlns:a16="http://schemas.microsoft.com/office/drawing/2014/main" id="{A6369590-EB23-0EBF-EEFE-B179611AAA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418760">
                  <a:off x="705871" y="2993217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5" name="Freeform 161">
                  <a:extLst>
                    <a:ext uri="{FF2B5EF4-FFF2-40B4-BE49-F238E27FC236}">
                      <a16:creationId xmlns:a16="http://schemas.microsoft.com/office/drawing/2014/main" id="{31B29131-2ED1-A467-EB88-02FF564CAE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418760">
                  <a:off x="722619" y="2951659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6" name="Oval 162">
                  <a:extLst>
                    <a:ext uri="{FF2B5EF4-FFF2-40B4-BE49-F238E27FC236}">
                      <a16:creationId xmlns:a16="http://schemas.microsoft.com/office/drawing/2014/main" id="{9CF99A54-D1C4-E426-DA18-5548249B20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39514">
                  <a:off x="658112" y="2842493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7" name="Freeform 163">
                  <a:extLst>
                    <a:ext uri="{FF2B5EF4-FFF2-40B4-BE49-F238E27FC236}">
                      <a16:creationId xmlns:a16="http://schemas.microsoft.com/office/drawing/2014/main" id="{39E4AC43-AF55-8FEF-8B11-C306B3AAAB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731930">
                  <a:off x="777201" y="2883430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8" name="Freeform 164">
                  <a:extLst>
                    <a:ext uri="{FF2B5EF4-FFF2-40B4-BE49-F238E27FC236}">
                      <a16:creationId xmlns:a16="http://schemas.microsoft.com/office/drawing/2014/main" id="{392F1627-5707-EF5D-2B99-EC8692AD9A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731930">
                  <a:off x="797670" y="2843113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49" name="Oval 165">
                  <a:extLst>
                    <a:ext uri="{FF2B5EF4-FFF2-40B4-BE49-F238E27FC236}">
                      <a16:creationId xmlns:a16="http://schemas.microsoft.com/office/drawing/2014/main" id="{329628FD-19BB-6013-AFF5-054015BCD9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418432">
                  <a:off x="758594" y="2729605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0" name="Freeform 166">
                  <a:extLst>
                    <a:ext uri="{FF2B5EF4-FFF2-40B4-BE49-F238E27FC236}">
                      <a16:creationId xmlns:a16="http://schemas.microsoft.com/office/drawing/2014/main" id="{FFA9B7A9-65FE-55B8-F1C5-8D1F1DAF8E1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210848">
                  <a:off x="869621" y="2778606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1" name="Freeform 167">
                  <a:extLst>
                    <a:ext uri="{FF2B5EF4-FFF2-40B4-BE49-F238E27FC236}">
                      <a16:creationId xmlns:a16="http://schemas.microsoft.com/office/drawing/2014/main" id="{9B549244-B247-7365-A501-116BF5EE10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210848">
                  <a:off x="894431" y="274263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2" name="Oval 168">
                  <a:extLst>
                    <a:ext uri="{FF2B5EF4-FFF2-40B4-BE49-F238E27FC236}">
                      <a16:creationId xmlns:a16="http://schemas.microsoft.com/office/drawing/2014/main" id="{7FE6E67E-F919-B9FE-F354-259B2D4EBA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9422834">
                  <a:off x="952735" y="2596249"/>
                  <a:ext cx="117850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3" name="Freeform 169">
                  <a:extLst>
                    <a:ext uri="{FF2B5EF4-FFF2-40B4-BE49-F238E27FC236}">
                      <a16:creationId xmlns:a16="http://schemas.microsoft.com/office/drawing/2014/main" id="{DC62C613-55DA-CDA0-9145-ED453C2DED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215250">
                  <a:off x="1040812" y="2661997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4" name="Freeform 170">
                  <a:extLst>
                    <a:ext uri="{FF2B5EF4-FFF2-40B4-BE49-F238E27FC236}">
                      <a16:creationId xmlns:a16="http://schemas.microsoft.com/office/drawing/2014/main" id="{A8BA5FA8-D191-BFAB-C523-DBE934162D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215250">
                  <a:off x="1075547" y="2634706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5" name="AutoShape 171">
                  <a:extLst>
                    <a:ext uri="{FF2B5EF4-FFF2-40B4-BE49-F238E27FC236}">
                      <a16:creationId xmlns:a16="http://schemas.microsoft.com/office/drawing/2014/main" id="{896944A4-6817-BD75-CD54-8BDD0423ADA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883266" y="2685568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6" name="AutoShape 172">
                  <a:extLst>
                    <a:ext uri="{FF2B5EF4-FFF2-40B4-BE49-F238E27FC236}">
                      <a16:creationId xmlns:a16="http://schemas.microsoft.com/office/drawing/2014/main" id="{C1863031-EAFB-01D5-EBC2-6A0CACF636E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13038" y="2694251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7" name="AutoShape 173">
                  <a:extLst>
                    <a:ext uri="{FF2B5EF4-FFF2-40B4-BE49-F238E27FC236}">
                      <a16:creationId xmlns:a16="http://schemas.microsoft.com/office/drawing/2014/main" id="{6176AB5E-E3F7-87BF-5E8E-E12148AE9A5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18001" y="2726504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8" name="AutoShape 174">
                  <a:extLst>
                    <a:ext uri="{FF2B5EF4-FFF2-40B4-BE49-F238E27FC236}">
                      <a16:creationId xmlns:a16="http://schemas.microsoft.com/office/drawing/2014/main" id="{5A973964-C096-8BD1-AB70-0B494480F32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49014" y="2733947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59" name="AutoShape 175">
                  <a:extLst>
                    <a:ext uri="{FF2B5EF4-FFF2-40B4-BE49-F238E27FC236}">
                      <a16:creationId xmlns:a16="http://schemas.microsoft.com/office/drawing/2014/main" id="{E6D73673-3DFB-7E6E-63F4-5F5F2F096B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78451" flipV="1">
                  <a:off x="951495" y="2769922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0" name="AutoShape 176">
                  <a:extLst>
                    <a:ext uri="{FF2B5EF4-FFF2-40B4-BE49-F238E27FC236}">
                      <a16:creationId xmlns:a16="http://schemas.microsoft.com/office/drawing/2014/main" id="{95ABFB10-0B02-7044-86E8-6B090CE4CB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494984" y="3349245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1" name="AutoShape 177">
                  <a:extLst>
                    <a:ext uri="{FF2B5EF4-FFF2-40B4-BE49-F238E27FC236}">
                      <a16:creationId xmlns:a16="http://schemas.microsoft.com/office/drawing/2014/main" id="{86A013BC-1EDB-B047-2756-A3EF617B21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25996" y="3338080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2" name="AutoShape 178">
                  <a:extLst>
                    <a:ext uri="{FF2B5EF4-FFF2-40B4-BE49-F238E27FC236}">
                      <a16:creationId xmlns:a16="http://schemas.microsoft.com/office/drawing/2014/main" id="{95DF86D6-C90A-C4BE-76FB-B973AF2FFA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52048" y="3361650"/>
                  <a:ext cx="3845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3" name="AutoShape 179">
                  <a:extLst>
                    <a:ext uri="{FF2B5EF4-FFF2-40B4-BE49-F238E27FC236}">
                      <a16:creationId xmlns:a16="http://schemas.microsoft.com/office/drawing/2014/main" id="{9A2C3E54-B191-A6B2-4708-297D342DEF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584301" y="3350485"/>
                  <a:ext cx="3721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4" name="AutoShape 180">
                  <a:extLst>
                    <a:ext uri="{FF2B5EF4-FFF2-40B4-BE49-F238E27FC236}">
                      <a16:creationId xmlns:a16="http://schemas.microsoft.com/office/drawing/2014/main" id="{62ABD214-BDAA-5DA1-708D-7DCD5D6CDF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3125" flipV="1">
                  <a:off x="610352" y="3375296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5" name="Oval 181">
                  <a:extLst>
                    <a:ext uri="{FF2B5EF4-FFF2-40B4-BE49-F238E27FC236}">
                      <a16:creationId xmlns:a16="http://schemas.microsoft.com/office/drawing/2014/main" id="{CBB7FF84-66B5-BC49-CAAC-97FA9664B90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9807163">
                  <a:off x="1076787" y="2525540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6" name="Freeform 182">
                  <a:extLst>
                    <a:ext uri="{FF2B5EF4-FFF2-40B4-BE49-F238E27FC236}">
                      <a16:creationId xmlns:a16="http://schemas.microsoft.com/office/drawing/2014/main" id="{3E537462-5229-63E2-82C4-A6D598A3FA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599579">
                  <a:off x="1153699" y="2595009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7" name="Freeform 183">
                  <a:extLst>
                    <a:ext uri="{FF2B5EF4-FFF2-40B4-BE49-F238E27FC236}">
                      <a16:creationId xmlns:a16="http://schemas.microsoft.com/office/drawing/2014/main" id="{F22D5289-5F44-EFA0-64B0-D25118EC585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9599579">
                  <a:off x="1190915" y="2572680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8" name="Oval 184">
                  <a:extLst>
                    <a:ext uri="{FF2B5EF4-FFF2-40B4-BE49-F238E27FC236}">
                      <a16:creationId xmlns:a16="http://schemas.microsoft.com/office/drawing/2014/main" id="{37D945E4-EE36-C2BA-505A-004A71E037D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233268">
                  <a:off x="1213244" y="2475919"/>
                  <a:ext cx="117850" cy="76912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69" name="Freeform 185">
                  <a:extLst>
                    <a:ext uri="{FF2B5EF4-FFF2-40B4-BE49-F238E27FC236}">
                      <a16:creationId xmlns:a16="http://schemas.microsoft.com/office/drawing/2014/main" id="{2DD32A34-F9C2-1B5A-DCDF-9CD15C91C2F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025684">
                  <a:off x="1277751" y="2551591"/>
                  <a:ext cx="37216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0" name="Freeform 186">
                  <a:extLst>
                    <a:ext uri="{FF2B5EF4-FFF2-40B4-BE49-F238E27FC236}">
                      <a16:creationId xmlns:a16="http://schemas.microsoft.com/office/drawing/2014/main" id="{02EE3BD4-95B8-3F71-6D81-14A20FB9D7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025684">
                  <a:off x="1319929" y="2534223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1" name="Oval 187">
                  <a:extLst>
                    <a:ext uri="{FF2B5EF4-FFF2-40B4-BE49-F238E27FC236}">
                      <a16:creationId xmlns:a16="http://schemas.microsoft.com/office/drawing/2014/main" id="{4F3960DD-C108-E0E4-4631-497ABE32E8C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729364">
                  <a:off x="1409246" y="2427539"/>
                  <a:ext cx="117850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2" name="Freeform 188">
                  <a:extLst>
                    <a:ext uri="{FF2B5EF4-FFF2-40B4-BE49-F238E27FC236}">
                      <a16:creationId xmlns:a16="http://schemas.microsoft.com/office/drawing/2014/main" id="{F651D087-22FA-43A4-FEB2-FEB750F61B5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521780">
                  <a:off x="1460108" y="2504451"/>
                  <a:ext cx="35975" cy="13149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3" name="Freeform 189">
                  <a:extLst>
                    <a:ext uri="{FF2B5EF4-FFF2-40B4-BE49-F238E27FC236}">
                      <a16:creationId xmlns:a16="http://schemas.microsoft.com/office/drawing/2014/main" id="{A9085162-0149-4F39-F9F4-53E2CE047C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521780">
                  <a:off x="1502285" y="2493287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4" name="Oval 190">
                  <a:extLst>
                    <a:ext uri="{FF2B5EF4-FFF2-40B4-BE49-F238E27FC236}">
                      <a16:creationId xmlns:a16="http://schemas.microsoft.com/office/drawing/2014/main" id="{87B823ED-F32F-7348-62EE-3AF81E8DD9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7383">
                  <a:off x="1560589" y="2427539"/>
                  <a:ext cx="117850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5" name="Freeform 191">
                  <a:extLst>
                    <a:ext uri="{FF2B5EF4-FFF2-40B4-BE49-F238E27FC236}">
                      <a16:creationId xmlns:a16="http://schemas.microsoft.com/office/drawing/2014/main" id="{86A0C44D-7C16-411C-9181-5EFD64D0111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39799">
                  <a:off x="1585400" y="2501970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6" name="Freeform 192">
                  <a:extLst>
                    <a:ext uri="{FF2B5EF4-FFF2-40B4-BE49-F238E27FC236}">
                      <a16:creationId xmlns:a16="http://schemas.microsoft.com/office/drawing/2014/main" id="{DE01363D-23DD-51D9-5B5B-656A25D6919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39799">
                  <a:off x="1630058" y="250321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7" name="AutoShape 193">
                  <a:extLst>
                    <a:ext uri="{FF2B5EF4-FFF2-40B4-BE49-F238E27FC236}">
                      <a16:creationId xmlns:a16="http://schemas.microsoft.com/office/drawing/2014/main" id="{74D6CF21-0033-9EAF-F225-82174A6D1C7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55284" y="2476540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8" name="AutoShape 194">
                  <a:extLst>
                    <a:ext uri="{FF2B5EF4-FFF2-40B4-BE49-F238E27FC236}">
                      <a16:creationId xmlns:a16="http://schemas.microsoft.com/office/drawing/2014/main" id="{DA7C961A-EAA9-44AE-2690-0D494A2CEB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76372" y="2502590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79" name="AutoShape 195">
                  <a:extLst>
                    <a:ext uri="{FF2B5EF4-FFF2-40B4-BE49-F238E27FC236}">
                      <a16:creationId xmlns:a16="http://schemas.microsoft.com/office/drawing/2014/main" id="{2A1F8D04-B184-ACEC-AE7A-4F5B4F29FFB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61486" y="2529882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0" name="AutoShape 196">
                  <a:extLst>
                    <a:ext uri="{FF2B5EF4-FFF2-40B4-BE49-F238E27FC236}">
                      <a16:creationId xmlns:a16="http://schemas.microsoft.com/office/drawing/2014/main" id="{2F65116A-2C23-4ED1-0FFE-15177DCAEA4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81955" y="2556554"/>
                  <a:ext cx="3597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1" name="AutoShape 197">
                  <a:extLst>
                    <a:ext uri="{FF2B5EF4-FFF2-40B4-BE49-F238E27FC236}">
                      <a16:creationId xmlns:a16="http://schemas.microsoft.com/office/drawing/2014/main" id="{C1DF42DE-C1E2-60DC-3529-E02E42B8DAD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378932" flipV="1">
                  <a:off x="1363967" y="2584465"/>
                  <a:ext cx="37216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2" name="Oval 198">
                  <a:extLst>
                    <a:ext uri="{FF2B5EF4-FFF2-40B4-BE49-F238E27FC236}">
                      <a16:creationId xmlns:a16="http://schemas.microsoft.com/office/drawing/2014/main" id="{C452B0FE-3C42-E48B-768E-DDA3A024E3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93593">
                  <a:off x="1723098" y="2438704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3" name="Freeform 199">
                  <a:extLst>
                    <a:ext uri="{FF2B5EF4-FFF2-40B4-BE49-F238E27FC236}">
                      <a16:creationId xmlns:a16="http://schemas.microsoft.com/office/drawing/2014/main" id="{CE809550-8D9E-9AA3-AFE9-56792D1D25A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706971" y="2508173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4" name="Freeform 200">
                  <a:extLst>
                    <a:ext uri="{FF2B5EF4-FFF2-40B4-BE49-F238E27FC236}">
                      <a16:creationId xmlns:a16="http://schemas.microsoft.com/office/drawing/2014/main" id="{0244A27D-6647-04D8-97ED-E9282FEF88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747908" y="2516856"/>
                  <a:ext cx="3225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5" name="Oval 201">
                  <a:extLst>
                    <a:ext uri="{FF2B5EF4-FFF2-40B4-BE49-F238E27FC236}">
                      <a16:creationId xmlns:a16="http://schemas.microsoft.com/office/drawing/2014/main" id="{C0CCA501-53CF-3428-DD45-B3F6342C701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93593">
                  <a:off x="1860795" y="2467235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6" name="Freeform 202">
                  <a:extLst>
                    <a:ext uri="{FF2B5EF4-FFF2-40B4-BE49-F238E27FC236}">
                      <a16:creationId xmlns:a16="http://schemas.microsoft.com/office/drawing/2014/main" id="{2A4000F6-2372-2926-55A5-F10050CBC3E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845909" y="2537945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7" name="Freeform 203">
                  <a:extLst>
                    <a:ext uri="{FF2B5EF4-FFF2-40B4-BE49-F238E27FC236}">
                      <a16:creationId xmlns:a16="http://schemas.microsoft.com/office/drawing/2014/main" id="{781D5806-60FD-5DA7-F7D8-1D3314031F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6009">
                  <a:off x="1886846" y="2546629"/>
                  <a:ext cx="3101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8" name="Oval 204">
                  <a:extLst>
                    <a:ext uri="{FF2B5EF4-FFF2-40B4-BE49-F238E27FC236}">
                      <a16:creationId xmlns:a16="http://schemas.microsoft.com/office/drawing/2014/main" id="{9415A0D1-06C7-E224-C153-4B57F783924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7289">
                  <a:off x="1987328" y="2509413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89" name="Freeform 205">
                  <a:extLst>
                    <a:ext uri="{FF2B5EF4-FFF2-40B4-BE49-F238E27FC236}">
                      <a16:creationId xmlns:a16="http://schemas.microsoft.com/office/drawing/2014/main" id="{3447C796-48F1-852D-C140-1111145A283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9705">
                  <a:off x="1967480" y="2577642"/>
                  <a:ext cx="31013" cy="14638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0" name="Freeform 206">
                  <a:extLst>
                    <a:ext uri="{FF2B5EF4-FFF2-40B4-BE49-F238E27FC236}">
                      <a16:creationId xmlns:a16="http://schemas.microsoft.com/office/drawing/2014/main" id="{47F3FF5E-EAE5-EB7A-C9AA-BC847B2FC1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9705">
                  <a:off x="2007176" y="2587566"/>
                  <a:ext cx="3101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1" name="Oval 207">
                  <a:extLst>
                    <a:ext uri="{FF2B5EF4-FFF2-40B4-BE49-F238E27FC236}">
                      <a16:creationId xmlns:a16="http://schemas.microsoft.com/office/drawing/2014/main" id="{538D0A1B-5685-4180-574C-630856EE58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55680">
                  <a:off x="2149836" y="2611136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2" name="Freeform 208">
                  <a:extLst>
                    <a:ext uri="{FF2B5EF4-FFF2-40B4-BE49-F238E27FC236}">
                      <a16:creationId xmlns:a16="http://schemas.microsoft.com/office/drawing/2014/main" id="{A02EC95B-AEB8-F4BD-BF90-2CD42124101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48096">
                  <a:off x="2118823" y="2664478"/>
                  <a:ext cx="31013" cy="14886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3" name="Freeform 209">
                  <a:extLst>
                    <a:ext uri="{FF2B5EF4-FFF2-40B4-BE49-F238E27FC236}">
                      <a16:creationId xmlns:a16="http://schemas.microsoft.com/office/drawing/2014/main" id="{A662A48A-90DC-CF65-E0CB-BE8F799C43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48096">
                  <a:off x="2156039" y="2681846"/>
                  <a:ext cx="31013" cy="14886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4" name="AutoShape 210">
                  <a:extLst>
                    <a:ext uri="{FF2B5EF4-FFF2-40B4-BE49-F238E27FC236}">
                      <a16:creationId xmlns:a16="http://schemas.microsoft.com/office/drawing/2014/main" id="{6908C79E-9BC7-A9D6-B212-D8AF0E9A4E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87190" y="2586946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5" name="AutoShape 211">
                  <a:extLst>
                    <a:ext uri="{FF2B5EF4-FFF2-40B4-BE49-F238E27FC236}">
                      <a16:creationId xmlns:a16="http://schemas.microsoft.com/office/drawing/2014/main" id="{4F7EC4E8-59B5-66B5-0B54-F35B0F77B95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87810" y="2621060"/>
                  <a:ext cx="38456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6" name="AutoShape 212">
                  <a:extLst>
                    <a:ext uri="{FF2B5EF4-FFF2-40B4-BE49-F238E27FC236}">
                      <a16:creationId xmlns:a16="http://schemas.microsoft.com/office/drawing/2014/main" id="{6FD4CB7D-11FF-6412-EE3C-993818D1BBA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59899" y="2641529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7" name="AutoShape 213">
                  <a:extLst>
                    <a:ext uri="{FF2B5EF4-FFF2-40B4-BE49-F238E27FC236}">
                      <a16:creationId xmlns:a16="http://schemas.microsoft.com/office/drawing/2014/main" id="{B86BF474-6C08-8C19-891B-AD2540458C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59899" y="2676263"/>
                  <a:ext cx="39697" cy="35975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8" name="AutoShape 214">
                  <a:extLst>
                    <a:ext uri="{FF2B5EF4-FFF2-40B4-BE49-F238E27FC236}">
                      <a16:creationId xmlns:a16="http://schemas.microsoft.com/office/drawing/2014/main" id="{D42F6592-31B5-77D6-9D7A-2B05616563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311784" flipV="1">
                  <a:off x="2029506" y="2695491"/>
                  <a:ext cx="39697" cy="37216"/>
                </a:xfrm>
                <a:prstGeom prst="hexagon">
                  <a:avLst>
                    <a:gd name="adj" fmla="val 28646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299" name="Oval 215">
                  <a:extLst>
                    <a:ext uri="{FF2B5EF4-FFF2-40B4-BE49-F238E27FC236}">
                      <a16:creationId xmlns:a16="http://schemas.microsoft.com/office/drawing/2014/main" id="{2A02F703-A0CE-B65F-B7FC-779CEEDA80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526808">
                  <a:off x="2250318" y="2714099"/>
                  <a:ext cx="109166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0" name="Freeform 216">
                  <a:extLst>
                    <a:ext uri="{FF2B5EF4-FFF2-40B4-BE49-F238E27FC236}">
                      <a16:creationId xmlns:a16="http://schemas.microsoft.com/office/drawing/2014/main" id="{5B2268AB-BE4D-1D39-795B-9746297629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319224">
                  <a:off x="2200697" y="275131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1" name="Freeform 217">
                  <a:extLst>
                    <a:ext uri="{FF2B5EF4-FFF2-40B4-BE49-F238E27FC236}">
                      <a16:creationId xmlns:a16="http://schemas.microsoft.com/office/drawing/2014/main" id="{48E0309F-91CC-68FB-7962-06F2A00D0BF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319224">
                  <a:off x="2234192" y="2777365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2" name="Oval 218">
                  <a:extLst>
                    <a:ext uri="{FF2B5EF4-FFF2-40B4-BE49-F238E27FC236}">
                      <a16:creationId xmlns:a16="http://schemas.microsoft.com/office/drawing/2014/main" id="{1AE0E182-D714-4024-B59F-08BDFE0D04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952914">
                  <a:off x="2336535" y="2822644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3" name="Freeform 219">
                  <a:extLst>
                    <a:ext uri="{FF2B5EF4-FFF2-40B4-BE49-F238E27FC236}">
                      <a16:creationId xmlns:a16="http://schemas.microsoft.com/office/drawing/2014/main" id="{ADD33D46-AC2B-5B6E-8135-98009CB8EF3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745330">
                  <a:off x="2280090" y="2846834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4" name="Freeform 220">
                  <a:extLst>
                    <a:ext uri="{FF2B5EF4-FFF2-40B4-BE49-F238E27FC236}">
                      <a16:creationId xmlns:a16="http://schemas.microsoft.com/office/drawing/2014/main" id="{2D3B0D0E-DDC7-2AA7-8CBC-77FC3B313A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745330">
                  <a:off x="2309863" y="2876607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5" name="Oval 221">
                  <a:extLst>
                    <a:ext uri="{FF2B5EF4-FFF2-40B4-BE49-F238E27FC236}">
                      <a16:creationId xmlns:a16="http://schemas.microsoft.com/office/drawing/2014/main" id="{F618F65C-91F2-9023-7F41-765465718D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449010">
                  <a:off x="2440118" y="2982051"/>
                  <a:ext cx="109166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6" name="Freeform 222">
                  <a:extLst>
                    <a:ext uri="{FF2B5EF4-FFF2-40B4-BE49-F238E27FC236}">
                      <a16:creationId xmlns:a16="http://schemas.microsoft.com/office/drawing/2014/main" id="{BB014931-B12B-D202-4203-B5FC4D66D1E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241426">
                  <a:off x="2374990" y="2991355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7" name="Freeform 223">
                  <a:extLst>
                    <a:ext uri="{FF2B5EF4-FFF2-40B4-BE49-F238E27FC236}">
                      <a16:creationId xmlns:a16="http://schemas.microsoft.com/office/drawing/2014/main" id="{992F88E0-78CA-ED88-1F15-1D67223B5C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241426">
                  <a:off x="2401041" y="3024850"/>
                  <a:ext cx="3225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8" name="Oval 224">
                  <a:extLst>
                    <a:ext uri="{FF2B5EF4-FFF2-40B4-BE49-F238E27FC236}">
                      <a16:creationId xmlns:a16="http://schemas.microsoft.com/office/drawing/2014/main" id="{C98F77AB-B6EE-A148-0FAE-08BC6EF05D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367028">
                  <a:off x="2482916" y="3122849"/>
                  <a:ext cx="109166" cy="83115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09" name="Freeform 225">
                  <a:extLst>
                    <a:ext uri="{FF2B5EF4-FFF2-40B4-BE49-F238E27FC236}">
                      <a16:creationId xmlns:a16="http://schemas.microsoft.com/office/drawing/2014/main" id="{96F5B567-F909-2274-55AD-4855B5827A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159444">
                  <a:off x="2411586" y="3103622"/>
                  <a:ext cx="3225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0" name="Freeform 226">
                  <a:extLst>
                    <a:ext uri="{FF2B5EF4-FFF2-40B4-BE49-F238E27FC236}">
                      <a16:creationId xmlns:a16="http://schemas.microsoft.com/office/drawing/2014/main" id="{87307E8D-F3DF-ACBD-9721-376E88A59E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159444">
                  <a:off x="2427712" y="3143319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1" name="AutoShape 227">
                  <a:extLst>
                    <a:ext uri="{FF2B5EF4-FFF2-40B4-BE49-F238E27FC236}">
                      <a16:creationId xmlns:a16="http://schemas.microsoft.com/office/drawing/2014/main" id="{D6EE6A13-49A1-8A5A-48D0-D5D344B8DB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423991" y="2915063"/>
                  <a:ext cx="38456" cy="35975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2" name="AutoShape 228">
                  <a:extLst>
                    <a:ext uri="{FF2B5EF4-FFF2-40B4-BE49-F238E27FC236}">
                      <a16:creationId xmlns:a16="http://schemas.microsoft.com/office/drawing/2014/main" id="{DAE8F6C4-9A0A-4FE0-A4A5-FD9C18A5E8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402902" y="2939874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3" name="AutoShape 229">
                  <a:extLst>
                    <a:ext uri="{FF2B5EF4-FFF2-40B4-BE49-F238E27FC236}">
                      <a16:creationId xmlns:a16="http://schemas.microsoft.com/office/drawing/2014/main" id="{6365029C-1D87-A170-1DBE-036B346999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69408" y="2937393"/>
                  <a:ext cx="38456" cy="35975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4" name="AutoShape 230">
                  <a:extLst>
                    <a:ext uri="{FF2B5EF4-FFF2-40B4-BE49-F238E27FC236}">
                      <a16:creationId xmlns:a16="http://schemas.microsoft.com/office/drawing/2014/main" id="{F86D3AD8-923E-BCCC-259E-5116EDA4AA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49560" y="2963443"/>
                  <a:ext cx="38456" cy="37216"/>
                </a:xfrm>
                <a:prstGeom prst="hexagon">
                  <a:avLst>
                    <a:gd name="adj" fmla="val 270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5" name="AutoShape 231">
                  <a:extLst>
                    <a:ext uri="{FF2B5EF4-FFF2-40B4-BE49-F238E27FC236}">
                      <a16:creationId xmlns:a16="http://schemas.microsoft.com/office/drawing/2014/main" id="{655CC4DA-4634-F4DF-E414-9B4BF81F88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698578" flipV="1">
                  <a:off x="2313585" y="2957241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6" name="Oval 232">
                  <a:extLst>
                    <a:ext uri="{FF2B5EF4-FFF2-40B4-BE49-F238E27FC236}">
                      <a16:creationId xmlns:a16="http://schemas.microsoft.com/office/drawing/2014/main" id="{94ADC5E9-3DC8-3CE8-E347-4379DCE7582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624466">
                  <a:off x="2515790" y="3266130"/>
                  <a:ext cx="109166" cy="8187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7" name="Freeform 233">
                  <a:extLst>
                    <a:ext uri="{FF2B5EF4-FFF2-40B4-BE49-F238E27FC236}">
                      <a16:creationId xmlns:a16="http://schemas.microsoft.com/office/drawing/2014/main" id="{46488AE7-B137-8577-BDA0-E71C7D1046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7561" y="3204104"/>
                  <a:ext cx="33494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8" name="Freeform 234">
                  <a:extLst>
                    <a:ext uri="{FF2B5EF4-FFF2-40B4-BE49-F238E27FC236}">
                      <a16:creationId xmlns:a16="http://schemas.microsoft.com/office/drawing/2014/main" id="{6329EDC8-785B-C5F5-549C-190A200ACB5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9422" y="3245661"/>
                  <a:ext cx="33494" cy="14141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19" name="Oval 235">
                  <a:extLst>
                    <a:ext uri="{FF2B5EF4-FFF2-40B4-BE49-F238E27FC236}">
                      <a16:creationId xmlns:a16="http://schemas.microsoft.com/office/drawing/2014/main" id="{F8B2669D-9ACB-1668-959D-66349E0FB7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624466">
                  <a:off x="2512688" y="3397005"/>
                  <a:ext cx="109166" cy="83115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0" name="Freeform 236">
                  <a:extLst>
                    <a:ext uri="{FF2B5EF4-FFF2-40B4-BE49-F238E27FC236}">
                      <a16:creationId xmlns:a16="http://schemas.microsoft.com/office/drawing/2014/main" id="{C20C2452-F29D-0289-11BB-C9E7F13762B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3839" y="3336840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1" name="Freeform 237">
                  <a:extLst>
                    <a:ext uri="{FF2B5EF4-FFF2-40B4-BE49-F238E27FC236}">
                      <a16:creationId xmlns:a16="http://schemas.microsoft.com/office/drawing/2014/main" id="{BB7C9B9E-EC2E-5EF2-859E-640D0CEFE7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16882">
                  <a:off x="2446320" y="3379018"/>
                  <a:ext cx="33494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2" name="Oval 238">
                  <a:extLst>
                    <a:ext uri="{FF2B5EF4-FFF2-40B4-BE49-F238E27FC236}">
                      <a16:creationId xmlns:a16="http://schemas.microsoft.com/office/drawing/2014/main" id="{6A243DF9-34FD-D2AD-EAB8-EAB19826DF5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5828161">
                  <a:off x="2478574" y="3524158"/>
                  <a:ext cx="122812" cy="73191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3" name="Freeform 239">
                  <a:extLst>
                    <a:ext uri="{FF2B5EF4-FFF2-40B4-BE49-F238E27FC236}">
                      <a16:creationId xmlns:a16="http://schemas.microsoft.com/office/drawing/2014/main" id="{3EEEF2DB-E9B3-6C36-EF90-93E2426D84C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620577">
                  <a:off x="2425851" y="3467715"/>
                  <a:ext cx="37216" cy="12529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4" name="Freeform 240">
                  <a:extLst>
                    <a:ext uri="{FF2B5EF4-FFF2-40B4-BE49-F238E27FC236}">
                      <a16:creationId xmlns:a16="http://schemas.microsoft.com/office/drawing/2014/main" id="{CE8F3082-F6AE-E405-4478-AC67E56102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620577">
                  <a:off x="2420890" y="3512373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5" name="Oval 241">
                  <a:extLst>
                    <a:ext uri="{FF2B5EF4-FFF2-40B4-BE49-F238E27FC236}">
                      <a16:creationId xmlns:a16="http://schemas.microsoft.com/office/drawing/2014/main" id="{35DA91F4-C7FB-89F0-87FA-C32664FA086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386553">
                  <a:off x="2407864" y="3701553"/>
                  <a:ext cx="122811" cy="73190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6" name="Freeform 242">
                  <a:extLst>
                    <a:ext uri="{FF2B5EF4-FFF2-40B4-BE49-F238E27FC236}">
                      <a16:creationId xmlns:a16="http://schemas.microsoft.com/office/drawing/2014/main" id="{08E57157-CC71-8B23-5843-1889C406E8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178969">
                  <a:off x="2360724" y="3629603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7" name="Freeform 243">
                  <a:extLst>
                    <a:ext uri="{FF2B5EF4-FFF2-40B4-BE49-F238E27FC236}">
                      <a16:creationId xmlns:a16="http://schemas.microsoft.com/office/drawing/2014/main" id="{726708BE-983F-A4BD-2CA3-547C7B14D83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178969">
                  <a:off x="2348940" y="3673641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8" name="AutoShape 244">
                  <a:extLst>
                    <a:ext uri="{FF2B5EF4-FFF2-40B4-BE49-F238E27FC236}">
                      <a16:creationId xmlns:a16="http://schemas.microsoft.com/office/drawing/2014/main" id="{9865409D-A0D0-622F-D4CA-182E8617F89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81055" y="3622160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29" name="AutoShape 245">
                  <a:extLst>
                    <a:ext uri="{FF2B5EF4-FFF2-40B4-BE49-F238E27FC236}">
                      <a16:creationId xmlns:a16="http://schemas.microsoft.com/office/drawing/2014/main" id="{8CDBCAB6-59AD-8062-DB68-C8F7C2199B1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48801" y="3629603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0" name="AutoShape 246">
                  <a:extLst>
                    <a:ext uri="{FF2B5EF4-FFF2-40B4-BE49-F238E27FC236}">
                      <a16:creationId xmlns:a16="http://schemas.microsoft.com/office/drawing/2014/main" id="{78AA23AC-2819-B8EB-A6DD-C2E46CB84F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422751" y="3606032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1" name="AutoShape 247">
                  <a:extLst>
                    <a:ext uri="{FF2B5EF4-FFF2-40B4-BE49-F238E27FC236}">
                      <a16:creationId xmlns:a16="http://schemas.microsoft.com/office/drawing/2014/main" id="{49AD8AAF-68EA-DCFF-A54B-F393EFC0924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390497" y="3613476"/>
                  <a:ext cx="39697" cy="35975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2" name="AutoShape 248">
                  <a:extLst>
                    <a:ext uri="{FF2B5EF4-FFF2-40B4-BE49-F238E27FC236}">
                      <a16:creationId xmlns:a16="http://schemas.microsoft.com/office/drawing/2014/main" id="{0CB71C42-2097-A548-A0CC-267287583C2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942657" flipV="1">
                  <a:off x="2363206" y="3584944"/>
                  <a:ext cx="39697" cy="37216"/>
                </a:xfrm>
                <a:prstGeom prst="hexagon">
                  <a:avLst>
                    <a:gd name="adj" fmla="val 280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3" name="Oval 249">
                  <a:extLst>
                    <a:ext uri="{FF2B5EF4-FFF2-40B4-BE49-F238E27FC236}">
                      <a16:creationId xmlns:a16="http://schemas.microsoft.com/office/drawing/2014/main" id="{17C031A3-47D9-477D-43AA-ED5865DD4D5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157681">
                  <a:off x="2326611" y="3818781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4" name="Freeform 250">
                  <a:extLst>
                    <a:ext uri="{FF2B5EF4-FFF2-40B4-BE49-F238E27FC236}">
                      <a16:creationId xmlns:a16="http://schemas.microsoft.com/office/drawing/2014/main" id="{F292B12F-6069-EE60-E67C-DE7E0D7CB9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950097">
                  <a:off x="2286913" y="3729465"/>
                  <a:ext cx="3845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5" name="Freeform 251">
                  <a:extLst>
                    <a:ext uri="{FF2B5EF4-FFF2-40B4-BE49-F238E27FC236}">
                      <a16:creationId xmlns:a16="http://schemas.microsoft.com/office/drawing/2014/main" id="{74999026-6971-8BC4-67FF-A30694D60D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950097">
                  <a:off x="2267685" y="3769782"/>
                  <a:ext cx="37216" cy="12405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6" name="Oval 252">
                  <a:extLst>
                    <a:ext uri="{FF2B5EF4-FFF2-40B4-BE49-F238E27FC236}">
                      <a16:creationId xmlns:a16="http://schemas.microsoft.com/office/drawing/2014/main" id="{0139C0B6-7CFA-8B9F-90EE-A858D516063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83787">
                  <a:off x="2231711" y="3924846"/>
                  <a:ext cx="117849" cy="78152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7" name="Freeform 253">
                  <a:extLst>
                    <a:ext uri="{FF2B5EF4-FFF2-40B4-BE49-F238E27FC236}">
                      <a16:creationId xmlns:a16="http://schemas.microsoft.com/office/drawing/2014/main" id="{29ACBA84-C9E7-D71D-35FD-AB9FAAB5219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376203">
                  <a:off x="2201318" y="3823744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8" name="Freeform 254">
                  <a:extLst>
                    <a:ext uri="{FF2B5EF4-FFF2-40B4-BE49-F238E27FC236}">
                      <a16:creationId xmlns:a16="http://schemas.microsoft.com/office/drawing/2014/main" id="{22C63C5F-42F6-48CB-A3D2-E9935954B5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376203">
                  <a:off x="2175887" y="3860339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39" name="Oval 255">
                  <a:extLst>
                    <a:ext uri="{FF2B5EF4-FFF2-40B4-BE49-F238E27FC236}">
                      <a16:creationId xmlns:a16="http://schemas.microsoft.com/office/drawing/2014/main" id="{55087712-873E-C405-2C6A-73F3883BAA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079883">
                  <a:off x="2087810" y="4061304"/>
                  <a:ext cx="11660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0" name="Freeform 256">
                  <a:extLst>
                    <a:ext uri="{FF2B5EF4-FFF2-40B4-BE49-F238E27FC236}">
                      <a16:creationId xmlns:a16="http://schemas.microsoft.com/office/drawing/2014/main" id="{02FB8B65-903F-9323-FE76-5470ABFF08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72299">
                  <a:off x="2068583" y="3949036"/>
                  <a:ext cx="3473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1" name="Freeform 257">
                  <a:extLst>
                    <a:ext uri="{FF2B5EF4-FFF2-40B4-BE49-F238E27FC236}">
                      <a16:creationId xmlns:a16="http://schemas.microsoft.com/office/drawing/2014/main" id="{8956DC0D-F875-6965-E368-5CEE0DA8B57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872299">
                  <a:off x="2038810" y="3981290"/>
                  <a:ext cx="3473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2" name="Oval 258">
                  <a:extLst>
                    <a:ext uri="{FF2B5EF4-FFF2-40B4-BE49-F238E27FC236}">
                      <a16:creationId xmlns:a16="http://schemas.microsoft.com/office/drawing/2014/main" id="{326EE7A0-A2A6-1634-03D0-92EF690F589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997901">
                  <a:off x="1953834" y="4135735"/>
                  <a:ext cx="117849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3" name="Freeform 259">
                  <a:extLst>
                    <a:ext uri="{FF2B5EF4-FFF2-40B4-BE49-F238E27FC236}">
                      <a16:creationId xmlns:a16="http://schemas.microsoft.com/office/drawing/2014/main" id="{468C76D6-0811-7023-BB7E-13ACFA2E59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790317">
                  <a:off x="1956315" y="4011683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4" name="Freeform 260">
                  <a:extLst>
                    <a:ext uri="{FF2B5EF4-FFF2-40B4-BE49-F238E27FC236}">
                      <a16:creationId xmlns:a16="http://schemas.microsoft.com/office/drawing/2014/main" id="{8F71EEA5-E873-6D70-3695-10E58BB620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790317">
                  <a:off x="1919100" y="4034012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5" name="AutoShape 261">
                  <a:extLst>
                    <a:ext uri="{FF2B5EF4-FFF2-40B4-BE49-F238E27FC236}">
                      <a16:creationId xmlns:a16="http://schemas.microsoft.com/office/drawing/2014/main" id="{560F765E-B096-6A2C-F4F9-AAD8963C1BC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206900" y="4009202"/>
                  <a:ext cx="3473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6" name="AutoShape 262">
                  <a:extLst>
                    <a:ext uri="{FF2B5EF4-FFF2-40B4-BE49-F238E27FC236}">
                      <a16:creationId xmlns:a16="http://schemas.microsoft.com/office/drawing/2014/main" id="{A8080FA2-D57B-1D54-091E-73737277F5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76507" y="3998657"/>
                  <a:ext cx="37216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7" name="AutoShape 263">
                  <a:extLst>
                    <a:ext uri="{FF2B5EF4-FFF2-40B4-BE49-F238E27FC236}">
                      <a16:creationId xmlns:a16="http://schemas.microsoft.com/office/drawing/2014/main" id="{B2D2568C-2E3B-238B-0B69-469FAD42786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75267" y="3966403"/>
                  <a:ext cx="34735" cy="3845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8" name="AutoShape 264">
                  <a:extLst>
                    <a:ext uri="{FF2B5EF4-FFF2-40B4-BE49-F238E27FC236}">
                      <a16:creationId xmlns:a16="http://schemas.microsoft.com/office/drawing/2014/main" id="{BE9E6BB1-9BB3-E886-89F3-25283EA26A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45494" y="3955239"/>
                  <a:ext cx="3597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49" name="AutoShape 265">
                  <a:extLst>
                    <a:ext uri="{FF2B5EF4-FFF2-40B4-BE49-F238E27FC236}">
                      <a16:creationId xmlns:a16="http://schemas.microsoft.com/office/drawing/2014/main" id="{B3166875-8513-433E-5F39-8EC14074167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9451" flipV="1">
                  <a:off x="2146114" y="3919884"/>
                  <a:ext cx="34735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0" name="Oval 266">
                  <a:extLst>
                    <a:ext uri="{FF2B5EF4-FFF2-40B4-BE49-F238E27FC236}">
                      <a16:creationId xmlns:a16="http://schemas.microsoft.com/office/drawing/2014/main" id="{82659CA4-F3BB-ABA5-6CEC-0863D11C77A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277568">
                  <a:off x="1812415" y="4207685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1" name="Freeform 267">
                  <a:extLst>
                    <a:ext uri="{FF2B5EF4-FFF2-40B4-BE49-F238E27FC236}">
                      <a16:creationId xmlns:a16="http://schemas.microsoft.com/office/drawing/2014/main" id="{F29D0C94-D128-B0D9-AF80-819B3EF471D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069984">
                  <a:off x="1824820" y="4079911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2" name="Freeform 268">
                  <a:extLst>
                    <a:ext uri="{FF2B5EF4-FFF2-40B4-BE49-F238E27FC236}">
                      <a16:creationId xmlns:a16="http://schemas.microsoft.com/office/drawing/2014/main" id="{5AEC81DE-FD3E-365F-339F-0962FD6700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069984">
                  <a:off x="1785124" y="4099759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3" name="Oval 269">
                  <a:extLst>
                    <a:ext uri="{FF2B5EF4-FFF2-40B4-BE49-F238E27FC236}">
                      <a16:creationId xmlns:a16="http://schemas.microsoft.com/office/drawing/2014/main" id="{36AE4462-984A-8864-251F-74B3F91380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481264">
                  <a:off x="1684641" y="4254825"/>
                  <a:ext cx="117850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4" name="Freeform 270">
                  <a:extLst>
                    <a:ext uri="{FF2B5EF4-FFF2-40B4-BE49-F238E27FC236}">
                      <a16:creationId xmlns:a16="http://schemas.microsoft.com/office/drawing/2014/main" id="{116F6BB8-DAE9-265B-ECD7-D5F870FFCA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273680">
                  <a:off x="1702009" y="4125811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5" name="Freeform 271">
                  <a:extLst>
                    <a:ext uri="{FF2B5EF4-FFF2-40B4-BE49-F238E27FC236}">
                      <a16:creationId xmlns:a16="http://schemas.microsoft.com/office/drawing/2014/main" id="{81D5494B-03BF-AF00-D069-FFDDDAF98D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273680">
                  <a:off x="1662312" y="4143178"/>
                  <a:ext cx="35975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6" name="Oval 272">
                  <a:extLst>
                    <a:ext uri="{FF2B5EF4-FFF2-40B4-BE49-F238E27FC236}">
                      <a16:creationId xmlns:a16="http://schemas.microsoft.com/office/drawing/2014/main" id="{096ECA4A-7182-6112-8E2F-3D7DC84ADCD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039655">
                  <a:off x="1489880" y="4289559"/>
                  <a:ext cx="117849" cy="76912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7" name="Freeform 273">
                  <a:extLst>
                    <a:ext uri="{FF2B5EF4-FFF2-40B4-BE49-F238E27FC236}">
                      <a16:creationId xmlns:a16="http://schemas.microsoft.com/office/drawing/2014/main" id="{F4C60033-482B-9AEE-69CA-5E29BDCB18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32071">
                  <a:off x="1523374" y="4159304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8" name="Freeform 274">
                  <a:extLst>
                    <a:ext uri="{FF2B5EF4-FFF2-40B4-BE49-F238E27FC236}">
                      <a16:creationId xmlns:a16="http://schemas.microsoft.com/office/drawing/2014/main" id="{0DC3B337-31A6-D7AE-1D7C-A956B1D09DF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832071">
                  <a:off x="1481196" y="4169228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59" name="AutoShape 275">
                  <a:extLst>
                    <a:ext uri="{FF2B5EF4-FFF2-40B4-BE49-F238E27FC236}">
                      <a16:creationId xmlns:a16="http://schemas.microsoft.com/office/drawing/2014/main" id="{E0BE33BC-75CA-46A9-ACC2-6D60DEB268E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30679" y="4279015"/>
                  <a:ext cx="39697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0" name="AutoShape 276">
                  <a:extLst>
                    <a:ext uri="{FF2B5EF4-FFF2-40B4-BE49-F238E27FC236}">
                      <a16:creationId xmlns:a16="http://schemas.microsoft.com/office/drawing/2014/main" id="{8F5C5CAF-447A-F9C0-6F45-0E5EB07B57D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05249" y="4253584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1" name="AutoShape 277">
                  <a:extLst>
                    <a:ext uri="{FF2B5EF4-FFF2-40B4-BE49-F238E27FC236}">
                      <a16:creationId xmlns:a16="http://schemas.microsoft.com/office/drawing/2014/main" id="{AC2EFF8E-4098-59F4-68D3-E8CC61DE2EF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15173" y="4221330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2" name="AutoShape 278">
                  <a:extLst>
                    <a:ext uri="{FF2B5EF4-FFF2-40B4-BE49-F238E27FC236}">
                      <a16:creationId xmlns:a16="http://schemas.microsoft.com/office/drawing/2014/main" id="{C571EC55-6B03-0B2E-E774-68FDB5B0C2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589122" y="4197760"/>
                  <a:ext cx="39697" cy="4217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3" name="AutoShape 279">
                  <a:extLst>
                    <a:ext uri="{FF2B5EF4-FFF2-40B4-BE49-F238E27FC236}">
                      <a16:creationId xmlns:a16="http://schemas.microsoft.com/office/drawing/2014/main" id="{94F4A2CE-4EBA-57BA-FFDD-F0A533ADF5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595760" flipV="1">
                  <a:off x="1602767" y="4163026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4" name="Oval 280">
                  <a:extLst>
                    <a:ext uri="{FF2B5EF4-FFF2-40B4-BE49-F238E27FC236}">
                      <a16:creationId xmlns:a16="http://schemas.microsoft.com/office/drawing/2014/main" id="{2190BDA1-078D-9496-ECA7-20684B43F4B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810783">
                  <a:off x="1341018" y="4282116"/>
                  <a:ext cx="117849" cy="7691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5" name="Freeform 281">
                  <a:extLst>
                    <a:ext uri="{FF2B5EF4-FFF2-40B4-BE49-F238E27FC236}">
                      <a16:creationId xmlns:a16="http://schemas.microsoft.com/office/drawing/2014/main" id="{2ECBA102-58A8-76B5-5D7B-0A2B8D5A08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603200">
                  <a:off x="1396841" y="4153102"/>
                  <a:ext cx="37216" cy="130254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6" name="Freeform 282">
                  <a:extLst>
                    <a:ext uri="{FF2B5EF4-FFF2-40B4-BE49-F238E27FC236}">
                      <a16:creationId xmlns:a16="http://schemas.microsoft.com/office/drawing/2014/main" id="{F4BFBF8C-11AF-E3FB-0F46-83F6C10F6B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603200">
                  <a:off x="1353423" y="4151861"/>
                  <a:ext cx="35975" cy="130255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7" name="Oval 283">
                  <a:extLst>
                    <a:ext uri="{FF2B5EF4-FFF2-40B4-BE49-F238E27FC236}">
                      <a16:creationId xmlns:a16="http://schemas.microsoft.com/office/drawing/2014/main" id="{6C0AA889-6BB2-AFCD-CA7B-2882E6834C8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236889">
                  <a:off x="1199599" y="4258546"/>
                  <a:ext cx="104204" cy="8683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8" name="Freeform 284">
                  <a:extLst>
                    <a:ext uri="{FF2B5EF4-FFF2-40B4-BE49-F238E27FC236}">
                      <a16:creationId xmlns:a16="http://schemas.microsoft.com/office/drawing/2014/main" id="{E0067BB3-1FC8-1B92-1261-B45BCA1357F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029305">
                  <a:off x="1271549" y="4120849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69" name="Freeform 285">
                  <a:extLst>
                    <a:ext uri="{FF2B5EF4-FFF2-40B4-BE49-F238E27FC236}">
                      <a16:creationId xmlns:a16="http://schemas.microsoft.com/office/drawing/2014/main" id="{E5B47E24-475F-2C1E-CCBE-325E6BEE2F6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029305">
                  <a:off x="1230611" y="4118367"/>
                  <a:ext cx="3101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0" name="Freeform 287">
                  <a:extLst>
                    <a:ext uri="{FF2B5EF4-FFF2-40B4-BE49-F238E27FC236}">
                      <a16:creationId xmlns:a16="http://schemas.microsoft.com/office/drawing/2014/main" id="{841A862F-124D-3CEF-90DA-D39F6B3EE1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525401">
                  <a:off x="1094154" y="4076190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1" name="Freeform 288">
                  <a:extLst>
                    <a:ext uri="{FF2B5EF4-FFF2-40B4-BE49-F238E27FC236}">
                      <a16:creationId xmlns:a16="http://schemas.microsoft.com/office/drawing/2014/main" id="{3C737EBA-9048-7DEA-4FCE-E044E983278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525401">
                  <a:off x="1054458" y="4068747"/>
                  <a:ext cx="32253" cy="14762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2" name="Oval 289">
                  <a:extLst>
                    <a:ext uri="{FF2B5EF4-FFF2-40B4-BE49-F238E27FC236}">
                      <a16:creationId xmlns:a16="http://schemas.microsoft.com/office/drawing/2014/main" id="{4DF989B6-4F44-613E-0F4D-0BCEECF5AB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651004">
                  <a:off x="875823" y="4135735"/>
                  <a:ext cx="107926" cy="8311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3" name="Freeform 290">
                  <a:extLst>
                    <a:ext uri="{FF2B5EF4-FFF2-40B4-BE49-F238E27FC236}">
                      <a16:creationId xmlns:a16="http://schemas.microsoft.com/office/drawing/2014/main" id="{3016DCAC-2029-BE54-94CE-B99CCF20D6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443420">
                  <a:off x="987470" y="4021607"/>
                  <a:ext cx="32253" cy="146381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4" name="Freeform 291">
                  <a:extLst>
                    <a:ext uri="{FF2B5EF4-FFF2-40B4-BE49-F238E27FC236}">
                      <a16:creationId xmlns:a16="http://schemas.microsoft.com/office/drawing/2014/main" id="{135DDF04-42C6-AD13-7D96-DB3A4B17435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443420">
                  <a:off x="950254" y="4002999"/>
                  <a:ext cx="32253" cy="14762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5" name="AutoShape 292">
                  <a:extLst>
                    <a:ext uri="{FF2B5EF4-FFF2-40B4-BE49-F238E27FC236}">
                      <a16:creationId xmlns:a16="http://schemas.microsoft.com/office/drawing/2014/main" id="{6AAD5962-45AE-6AF5-2839-020354E8985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42535" y="4263508"/>
                  <a:ext cx="38456" cy="35975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6" name="AutoShape 293">
                  <a:extLst>
                    <a:ext uri="{FF2B5EF4-FFF2-40B4-BE49-F238E27FC236}">
                      <a16:creationId xmlns:a16="http://schemas.microsoft.com/office/drawing/2014/main" id="{2F5CEF17-AF06-C11E-F773-4AE8EA7E78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40673" y="4229394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7" name="AutoShape 294">
                  <a:extLst>
                    <a:ext uri="{FF2B5EF4-FFF2-40B4-BE49-F238E27FC236}">
                      <a16:creationId xmlns:a16="http://schemas.microsoft.com/office/drawing/2014/main" id="{7C7295B6-C7B7-6F1B-6D66-CCC3E071D5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66726" y="4208305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8" name="AutoShape 295">
                  <a:extLst>
                    <a:ext uri="{FF2B5EF4-FFF2-40B4-BE49-F238E27FC236}">
                      <a16:creationId xmlns:a16="http://schemas.microsoft.com/office/drawing/2014/main" id="{39F5A452-1021-FB1C-81AF-8FAC9A39669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65484" y="4174811"/>
                  <a:ext cx="38456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79" name="AutoShape 296">
                  <a:extLst>
                    <a:ext uri="{FF2B5EF4-FFF2-40B4-BE49-F238E27FC236}">
                      <a16:creationId xmlns:a16="http://schemas.microsoft.com/office/drawing/2014/main" id="{AFE38A55-92BF-FD2D-0FCB-6AF2A45E11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982553" flipV="1">
                  <a:off x="1193397" y="4154342"/>
                  <a:ext cx="39697" cy="37216"/>
                </a:xfrm>
                <a:prstGeom prst="hexagon">
                  <a:avLst>
                    <a:gd name="adj" fmla="val 2755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0" name="Oval 297">
                  <a:extLst>
                    <a:ext uri="{FF2B5EF4-FFF2-40B4-BE49-F238E27FC236}">
                      <a16:creationId xmlns:a16="http://schemas.microsoft.com/office/drawing/2014/main" id="{0D8AED5F-E49F-FEE9-E440-B2BE9D5532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937182" flipV="1">
                  <a:off x="859076" y="3559513"/>
                  <a:ext cx="11536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1" name="Freeform 298">
                  <a:extLst>
                    <a:ext uri="{FF2B5EF4-FFF2-40B4-BE49-F238E27FC236}">
                      <a16:creationId xmlns:a16="http://schemas.microsoft.com/office/drawing/2014/main" id="{705D0BE3-750E-CCB5-1A27-56B6E8B138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44766" flipV="1">
                  <a:off x="799531" y="3584324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2" name="Freeform 299">
                  <a:extLst>
                    <a:ext uri="{FF2B5EF4-FFF2-40B4-BE49-F238E27FC236}">
                      <a16:creationId xmlns:a16="http://schemas.microsoft.com/office/drawing/2014/main" id="{8A9DC465-1941-56DF-38E9-9CF63EF9FA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144766" flipV="1">
                  <a:off x="783404" y="3542146"/>
                  <a:ext cx="37216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3" name="Oval 300">
                  <a:extLst>
                    <a:ext uri="{FF2B5EF4-FFF2-40B4-BE49-F238E27FC236}">
                      <a16:creationId xmlns:a16="http://schemas.microsoft.com/office/drawing/2014/main" id="{8E99F463-BA4F-910D-E95E-4A2DDB7EE18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5414135" flipV="1">
                  <a:off x="831164" y="3431120"/>
                  <a:ext cx="115369" cy="8807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4" name="Freeform 301">
                  <a:extLst>
                    <a:ext uri="{FF2B5EF4-FFF2-40B4-BE49-F238E27FC236}">
                      <a16:creationId xmlns:a16="http://schemas.microsoft.com/office/drawing/2014/main" id="{146559AB-7AA5-30BC-42EB-460025B0BC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621719" flipV="1">
                  <a:off x="765417" y="3442284"/>
                  <a:ext cx="3597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5" name="Freeform 302">
                  <a:extLst>
                    <a:ext uri="{FF2B5EF4-FFF2-40B4-BE49-F238E27FC236}">
                      <a16:creationId xmlns:a16="http://schemas.microsoft.com/office/drawing/2014/main" id="{41BFD252-6487-7CCB-DCF5-B197A90268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621719" flipV="1">
                  <a:off x="754872" y="3397006"/>
                  <a:ext cx="3721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6" name="AutoShape 303">
                  <a:extLst>
                    <a:ext uri="{FF2B5EF4-FFF2-40B4-BE49-F238E27FC236}">
                      <a16:creationId xmlns:a16="http://schemas.microsoft.com/office/drawing/2014/main" id="{ACF4CA64-6DD8-89AE-0DF1-DE1F405E967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35645" y="3319473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7" name="AutoShape 304">
                  <a:extLst>
                    <a:ext uri="{FF2B5EF4-FFF2-40B4-BE49-F238E27FC236}">
                      <a16:creationId xmlns:a16="http://schemas.microsoft.com/office/drawing/2014/main" id="{5B3251D0-E93C-602A-4955-0FA20C9213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64176" y="3340561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8" name="AutoShape 305">
                  <a:extLst>
                    <a:ext uri="{FF2B5EF4-FFF2-40B4-BE49-F238E27FC236}">
                      <a16:creationId xmlns:a16="http://schemas.microsoft.com/office/drawing/2014/main" id="{8B6A208F-9557-0B29-CCB6-296A9561A24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797671" y="3326916"/>
                  <a:ext cx="40937" cy="38456"/>
                </a:xfrm>
                <a:prstGeom prst="hexagon">
                  <a:avLst>
                    <a:gd name="adj" fmla="val 2843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89" name="AutoShape 306">
                  <a:extLst>
                    <a:ext uri="{FF2B5EF4-FFF2-40B4-BE49-F238E27FC236}">
                      <a16:creationId xmlns:a16="http://schemas.microsoft.com/office/drawing/2014/main" id="{B591A49A-58EE-7912-A7FB-BEFFEC705C3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826202" y="3348004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0" name="AutoShape 307">
                  <a:extLst>
                    <a:ext uri="{FF2B5EF4-FFF2-40B4-BE49-F238E27FC236}">
                      <a16:creationId xmlns:a16="http://schemas.microsoft.com/office/drawing/2014/main" id="{ACB00AB2-C333-6EA7-A77D-3DEB6B03089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3549">
                  <a:off x="860937" y="3333118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1" name="Oval 308">
                  <a:extLst>
                    <a:ext uri="{FF2B5EF4-FFF2-40B4-BE49-F238E27FC236}">
                      <a16:creationId xmlns:a16="http://schemas.microsoft.com/office/drawing/2014/main" id="{FCAF7AC3-FC23-B8E9-0859-64CE489BF9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324878" flipV="1">
                  <a:off x="904354" y="3682945"/>
                  <a:ext cx="116609" cy="89317"/>
                </a:xfrm>
                <a:prstGeom prst="ellipse">
                  <a:avLst/>
                </a:prstGeom>
                <a:solidFill>
                  <a:srgbClr val="3366CC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2" name="Freeform 309">
                  <a:extLst>
                    <a:ext uri="{FF2B5EF4-FFF2-40B4-BE49-F238E27FC236}">
                      <a16:creationId xmlns:a16="http://schemas.microsoft.com/office/drawing/2014/main" id="{59A8F773-800F-0B8E-0F7E-AF84F711A2D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532462" flipV="1">
                  <a:off x="860937" y="3736287"/>
                  <a:ext cx="35975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3" name="Freeform 310">
                  <a:extLst>
                    <a:ext uri="{FF2B5EF4-FFF2-40B4-BE49-F238E27FC236}">
                      <a16:creationId xmlns:a16="http://schemas.microsoft.com/office/drawing/2014/main" id="{D9EDD022-008E-41CC-81C7-ECF16E4F2E0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4532462" flipV="1">
                  <a:off x="841709" y="3694729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4" name="Oval 311">
                  <a:extLst>
                    <a:ext uri="{FF2B5EF4-FFF2-40B4-BE49-F238E27FC236}">
                      <a16:creationId xmlns:a16="http://schemas.microsoft.com/office/drawing/2014/main" id="{39AEA935-9A7D-F280-90D6-C0D9B16433A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6895114" flipV="1">
                  <a:off x="849772" y="3220230"/>
                  <a:ext cx="130255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5" name="Freeform 312">
                  <a:extLst>
                    <a:ext uri="{FF2B5EF4-FFF2-40B4-BE49-F238E27FC236}">
                      <a16:creationId xmlns:a16="http://schemas.microsoft.com/office/drawing/2014/main" id="{7306A106-3263-7E16-9711-82EC68B12A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102698" flipV="1">
                  <a:off x="782164" y="3197281"/>
                  <a:ext cx="4093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6" name="Freeform 313">
                  <a:extLst>
                    <a:ext uri="{FF2B5EF4-FFF2-40B4-BE49-F238E27FC236}">
                      <a16:creationId xmlns:a16="http://schemas.microsoft.com/office/drawing/2014/main" id="{A567E047-6673-E1EE-9E20-952113A1FC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102698" flipV="1">
                  <a:off x="795189" y="3150762"/>
                  <a:ext cx="4217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7" name="Oval 314">
                  <a:extLst>
                    <a:ext uri="{FF2B5EF4-FFF2-40B4-BE49-F238E27FC236}">
                      <a16:creationId xmlns:a16="http://schemas.microsoft.com/office/drawing/2014/main" id="{82EDB12D-D4CC-96A7-2073-C71FF203414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748485" flipV="1">
                  <a:off x="918000" y="3086255"/>
                  <a:ext cx="130255" cy="78152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8" name="Freeform 315">
                  <a:extLst>
                    <a:ext uri="{FF2B5EF4-FFF2-40B4-BE49-F238E27FC236}">
                      <a16:creationId xmlns:a16="http://schemas.microsoft.com/office/drawing/2014/main" id="{80008EF4-D205-6E1A-6A4F-77C1CE3282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956069" flipV="1">
                  <a:off x="852874" y="3031052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399" name="Freeform 316">
                  <a:extLst>
                    <a:ext uri="{FF2B5EF4-FFF2-40B4-BE49-F238E27FC236}">
                      <a16:creationId xmlns:a16="http://schemas.microsoft.com/office/drawing/2014/main" id="{6D02252B-CCFF-1DB8-D8B7-704450342C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7956069" flipV="1">
                  <a:off x="876443" y="2990114"/>
                  <a:ext cx="39697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0" name="Oval 317">
                  <a:extLst>
                    <a:ext uri="{FF2B5EF4-FFF2-40B4-BE49-F238E27FC236}">
                      <a16:creationId xmlns:a16="http://schemas.microsoft.com/office/drawing/2014/main" id="{781BCE3F-1DB6-BFFA-D342-BDDB5AF2D06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616205" flipV="1">
                  <a:off x="1029647" y="2963444"/>
                  <a:ext cx="110406" cy="93039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1" name="Freeform 318">
                  <a:extLst>
                    <a:ext uri="{FF2B5EF4-FFF2-40B4-BE49-F238E27FC236}">
                      <a16:creationId xmlns:a16="http://schemas.microsoft.com/office/drawing/2014/main" id="{149401A4-F3A6-51E2-333B-8AB9F72E3E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823789" flipV="1">
                  <a:off x="963899" y="2871646"/>
                  <a:ext cx="33494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2" name="Freeform 319">
                  <a:extLst>
                    <a:ext uri="{FF2B5EF4-FFF2-40B4-BE49-F238E27FC236}">
                      <a16:creationId xmlns:a16="http://schemas.microsoft.com/office/drawing/2014/main" id="{78D3CC9D-604D-4608-1F97-A9D254159F5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8823789" flipV="1">
                  <a:off x="994293" y="2841252"/>
                  <a:ext cx="34735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3" name="AutoShape 320">
                  <a:extLst>
                    <a:ext uri="{FF2B5EF4-FFF2-40B4-BE49-F238E27FC236}">
                      <a16:creationId xmlns:a16="http://schemas.microsoft.com/office/drawing/2014/main" id="{E5D0A587-D8A8-BB68-91C7-212AB987FA3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091673" y="2791011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4" name="AutoShape 321">
                  <a:extLst>
                    <a:ext uri="{FF2B5EF4-FFF2-40B4-BE49-F238E27FC236}">
                      <a16:creationId xmlns:a16="http://schemas.microsoft.com/office/drawing/2014/main" id="{39E2EEB0-EBFB-750F-FBC6-42247795841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092293" y="2826366"/>
                  <a:ext cx="38456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5" name="AutoShape 322">
                  <a:extLst>
                    <a:ext uri="{FF2B5EF4-FFF2-40B4-BE49-F238E27FC236}">
                      <a16:creationId xmlns:a16="http://schemas.microsoft.com/office/drawing/2014/main" id="{2CDF8D87-AAAD-9092-5E0E-F90A901A338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22065" y="2841253"/>
                  <a:ext cx="38456" cy="3969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6" name="AutoShape 323">
                  <a:extLst>
                    <a:ext uri="{FF2B5EF4-FFF2-40B4-BE49-F238E27FC236}">
                      <a16:creationId xmlns:a16="http://schemas.microsoft.com/office/drawing/2014/main" id="{5DCF7AC5-0F3D-BBA7-4248-D79D8F55D96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22687" y="2874126"/>
                  <a:ext cx="38456" cy="40938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7" name="AutoShape 324">
                  <a:extLst>
                    <a:ext uri="{FF2B5EF4-FFF2-40B4-BE49-F238E27FC236}">
                      <a16:creationId xmlns:a16="http://schemas.microsoft.com/office/drawing/2014/main" id="{FA4416AF-9947-CB9F-2005-B75F23CBAE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135215">
                  <a:off x="1156181" y="2889012"/>
                  <a:ext cx="38456" cy="4093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8" name="Oval 325">
                  <a:extLst>
                    <a:ext uri="{FF2B5EF4-FFF2-40B4-BE49-F238E27FC236}">
                      <a16:creationId xmlns:a16="http://schemas.microsoft.com/office/drawing/2014/main" id="{A3CB64D8-7144-E8F0-8F6F-817AAC39DF3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053552" flipV="1">
                  <a:off x="1216966" y="2835670"/>
                  <a:ext cx="125292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09" name="Freeform 326">
                  <a:extLst>
                    <a:ext uri="{FF2B5EF4-FFF2-40B4-BE49-F238E27FC236}">
                      <a16:creationId xmlns:a16="http://schemas.microsoft.com/office/drawing/2014/main" id="{2B8FEC13-C336-C8AC-8BA9-6054CF61AD1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261136" flipV="1">
                  <a:off x="1184713" y="2716580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0" name="Freeform 327">
                  <a:extLst>
                    <a:ext uri="{FF2B5EF4-FFF2-40B4-BE49-F238E27FC236}">
                      <a16:creationId xmlns:a16="http://schemas.microsoft.com/office/drawing/2014/main" id="{9C6E7AE7-7F48-EE87-339F-27067C2E063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261136" flipV="1">
                  <a:off x="1228130" y="2700453"/>
                  <a:ext cx="40938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1" name="Oval 328">
                  <a:extLst>
                    <a:ext uri="{FF2B5EF4-FFF2-40B4-BE49-F238E27FC236}">
                      <a16:creationId xmlns:a16="http://schemas.microsoft.com/office/drawing/2014/main" id="{341BA154-EFD1-EEE9-4ABD-F994D49A37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0530504" flipV="1">
                  <a:off x="1352182" y="2791011"/>
                  <a:ext cx="125293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2" name="Freeform 329">
                  <a:extLst>
                    <a:ext uri="{FF2B5EF4-FFF2-40B4-BE49-F238E27FC236}">
                      <a16:creationId xmlns:a16="http://schemas.microsoft.com/office/drawing/2014/main" id="{B0DCF775-9545-CD98-48B5-DB7F430802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738088" flipV="1">
                  <a:off x="1333575" y="2661997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3" name="Freeform 330">
                  <a:extLst>
                    <a:ext uri="{FF2B5EF4-FFF2-40B4-BE49-F238E27FC236}">
                      <a16:creationId xmlns:a16="http://schemas.microsoft.com/office/drawing/2014/main" id="{120D51D3-1965-5B34-919E-4E8D3A0DDE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0738088" flipV="1">
                  <a:off x="1379474" y="2652073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4" name="Oval 331">
                  <a:extLst>
                    <a:ext uri="{FF2B5EF4-FFF2-40B4-BE49-F238E27FC236}">
                      <a16:creationId xmlns:a16="http://schemas.microsoft.com/office/drawing/2014/main" id="{31838081-C7C4-3B0B-E900-A6EE8CA83A5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1262365" flipV="1">
                  <a:off x="1508488" y="2772403"/>
                  <a:ext cx="110407" cy="93039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5" name="Freeform 332">
                  <a:extLst>
                    <a:ext uri="{FF2B5EF4-FFF2-40B4-BE49-F238E27FC236}">
                      <a16:creationId xmlns:a16="http://schemas.microsoft.com/office/drawing/2014/main" id="{DF2917A2-7CD7-ADDD-AF4A-D9C3152DAFA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69949" flipV="1">
                  <a:off x="1518412" y="2623541"/>
                  <a:ext cx="3473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6" name="Freeform 333">
                  <a:extLst>
                    <a:ext uri="{FF2B5EF4-FFF2-40B4-BE49-F238E27FC236}">
                      <a16:creationId xmlns:a16="http://schemas.microsoft.com/office/drawing/2014/main" id="{7241E8E4-D998-7AE1-0D79-C08CEBE23F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1469949" flipV="1">
                  <a:off x="1560589" y="2619820"/>
                  <a:ext cx="3597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7" name="Freeform 335">
                  <a:extLst>
                    <a:ext uri="{FF2B5EF4-FFF2-40B4-BE49-F238E27FC236}">
                      <a16:creationId xmlns:a16="http://schemas.microsoft.com/office/drawing/2014/main" id="{3417F717-A5A7-F0F6-E196-21B2A44A2F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23320" flipV="1">
                  <a:off x="1695806" y="2633465"/>
                  <a:ext cx="34735" cy="158787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8" name="Freeform 336">
                  <a:extLst>
                    <a:ext uri="{FF2B5EF4-FFF2-40B4-BE49-F238E27FC236}">
                      <a16:creationId xmlns:a16="http://schemas.microsoft.com/office/drawing/2014/main" id="{9DBD86FE-5C9A-80CC-6B67-5426B971D2A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23320" flipV="1">
                  <a:off x="1739224" y="2642149"/>
                  <a:ext cx="34735" cy="15754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19" name="Oval 337">
                  <a:extLst>
                    <a:ext uri="{FF2B5EF4-FFF2-40B4-BE49-F238E27FC236}">
                      <a16:creationId xmlns:a16="http://schemas.microsoft.com/office/drawing/2014/main" id="{570D40C0-B0FD-D0EB-9DAA-757745DC2B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83457" flipV="1">
                  <a:off x="1798769" y="2830708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0" name="Freeform 338">
                  <a:extLst>
                    <a:ext uri="{FF2B5EF4-FFF2-40B4-BE49-F238E27FC236}">
                      <a16:creationId xmlns:a16="http://schemas.microsoft.com/office/drawing/2014/main" id="{6BFE478D-932C-0B07-A846-0D1C90E86B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91040" flipV="1">
                  <a:off x="1868238" y="2695491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1" name="Freeform 339">
                  <a:extLst>
                    <a:ext uri="{FF2B5EF4-FFF2-40B4-BE49-F238E27FC236}">
                      <a16:creationId xmlns:a16="http://schemas.microsoft.com/office/drawing/2014/main" id="{98266776-34B4-9DAC-EF64-BAE9048B868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591040" flipV="1">
                  <a:off x="1911657" y="2715339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2" name="AutoShape 340">
                  <a:extLst>
                    <a:ext uri="{FF2B5EF4-FFF2-40B4-BE49-F238E27FC236}">
                      <a16:creationId xmlns:a16="http://schemas.microsoft.com/office/drawing/2014/main" id="{C260E656-7816-CCAF-5586-FF5870BA3B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2018341" y="2805897"/>
                  <a:ext cx="40938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3" name="AutoShape 341">
                  <a:extLst>
                    <a:ext uri="{FF2B5EF4-FFF2-40B4-BE49-F238E27FC236}">
                      <a16:creationId xmlns:a16="http://schemas.microsoft.com/office/drawing/2014/main" id="{3254343A-A617-EF4F-A027-9486C0B015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86088" y="2819543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4" name="AutoShape 342">
                  <a:extLst>
                    <a:ext uri="{FF2B5EF4-FFF2-40B4-BE49-F238E27FC236}">
                      <a16:creationId xmlns:a16="http://schemas.microsoft.com/office/drawing/2014/main" id="{8B7C3BE3-8078-D10A-CAD9-BF0F04E0C3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80505" y="2856138"/>
                  <a:ext cx="42178" cy="38456"/>
                </a:xfrm>
                <a:prstGeom prst="hexagon">
                  <a:avLst>
                    <a:gd name="adj" fmla="val 2843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5" name="AutoShape 343">
                  <a:extLst>
                    <a:ext uri="{FF2B5EF4-FFF2-40B4-BE49-F238E27FC236}">
                      <a16:creationId xmlns:a16="http://schemas.microsoft.com/office/drawing/2014/main" id="{AF682D7D-7A4C-0029-5B6F-E43BAA3603F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47631" y="2869165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6" name="AutoShape 344">
                  <a:extLst>
                    <a:ext uri="{FF2B5EF4-FFF2-40B4-BE49-F238E27FC236}">
                      <a16:creationId xmlns:a16="http://schemas.microsoft.com/office/drawing/2014/main" id="{BC935F62-0D9A-2F28-D384-B8FA34175C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02466">
                  <a:off x="1942669" y="2908861"/>
                  <a:ext cx="40937" cy="38456"/>
                </a:xfrm>
                <a:prstGeom prst="hexagon">
                  <a:avLst>
                    <a:gd name="adj" fmla="val 2794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7" name="Oval 345">
                  <a:extLst>
                    <a:ext uri="{FF2B5EF4-FFF2-40B4-BE49-F238E27FC236}">
                      <a16:creationId xmlns:a16="http://schemas.microsoft.com/office/drawing/2014/main" id="{E2D7C8C7-5EC5-B8E6-6165-3C20C7EC88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2724567" flipV="1">
                  <a:off x="1994771" y="2948558"/>
                  <a:ext cx="115368" cy="88076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8" name="Freeform 346">
                  <a:extLst>
                    <a:ext uri="{FF2B5EF4-FFF2-40B4-BE49-F238E27FC236}">
                      <a16:creationId xmlns:a16="http://schemas.microsoft.com/office/drawing/2014/main" id="{88B779C6-3E07-F5D5-98B6-3F102A619B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932151" flipV="1">
                  <a:off x="2103317" y="2823885"/>
                  <a:ext cx="3473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29" name="Freeform 347">
                  <a:extLst>
                    <a:ext uri="{FF2B5EF4-FFF2-40B4-BE49-F238E27FC236}">
                      <a16:creationId xmlns:a16="http://schemas.microsoft.com/office/drawing/2014/main" id="{7702C115-E12F-ABB1-6E7A-573A35A5FC8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2932151" flipV="1">
                  <a:off x="2131849" y="2857379"/>
                  <a:ext cx="3721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0" name="Oval 348">
                  <a:extLst>
                    <a:ext uri="{FF2B5EF4-FFF2-40B4-BE49-F238E27FC236}">
                      <a16:creationId xmlns:a16="http://schemas.microsoft.com/office/drawing/2014/main" id="{B27DF966-96B2-D85A-34AD-3B1DF62F8F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3577938" flipV="1">
                  <a:off x="2071063" y="3067027"/>
                  <a:ext cx="115368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1" name="Freeform 349">
                  <a:extLst>
                    <a:ext uri="{FF2B5EF4-FFF2-40B4-BE49-F238E27FC236}">
                      <a16:creationId xmlns:a16="http://schemas.microsoft.com/office/drawing/2014/main" id="{7086723C-D80B-CF79-5A08-49416CA6D86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785522" flipV="1">
                  <a:off x="2200078" y="2964064"/>
                  <a:ext cx="34735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2" name="Freeform 350">
                  <a:extLst>
                    <a:ext uri="{FF2B5EF4-FFF2-40B4-BE49-F238E27FC236}">
                      <a16:creationId xmlns:a16="http://schemas.microsoft.com/office/drawing/2014/main" id="{6B81EE8C-8053-6A4F-F117-CE7C3777F14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3785522" flipV="1">
                  <a:off x="2221786" y="3004381"/>
                  <a:ext cx="37216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3" name="Oval 351">
                  <a:extLst>
                    <a:ext uri="{FF2B5EF4-FFF2-40B4-BE49-F238E27FC236}">
                      <a16:creationId xmlns:a16="http://schemas.microsoft.com/office/drawing/2014/main" id="{B619C4DE-7EC6-1ED3-9A40-9D1032C1A6F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4445658" flipV="1">
                  <a:off x="2118823" y="3212788"/>
                  <a:ext cx="116609" cy="89317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4" name="Freeform 352">
                  <a:extLst>
                    <a:ext uri="{FF2B5EF4-FFF2-40B4-BE49-F238E27FC236}">
                      <a16:creationId xmlns:a16="http://schemas.microsoft.com/office/drawing/2014/main" id="{B48D2BD9-C6F6-D81B-F1D7-E1D915DA71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653242" flipV="1">
                  <a:off x="2263344" y="3125331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5" name="Freeform 353">
                  <a:extLst>
                    <a:ext uri="{FF2B5EF4-FFF2-40B4-BE49-F238E27FC236}">
                      <a16:creationId xmlns:a16="http://schemas.microsoft.com/office/drawing/2014/main" id="{B1C8EDD1-F61D-E9E3-EB72-779458CB25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4653242" flipV="1">
                  <a:off x="2271407" y="3169370"/>
                  <a:ext cx="3473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6" name="AutoShape 354">
                  <a:extLst>
                    <a:ext uri="{FF2B5EF4-FFF2-40B4-BE49-F238E27FC236}">
                      <a16:creationId xmlns:a16="http://schemas.microsoft.com/office/drawing/2014/main" id="{C44EE688-4CA7-469C-63D6-1A2CD2D8A2F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98699" y="3350485"/>
                  <a:ext cx="37216" cy="34735"/>
                </a:xfrm>
                <a:prstGeom prst="hexagon">
                  <a:avLst>
                    <a:gd name="adj" fmla="val 282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7" name="AutoShape 355">
                  <a:extLst>
                    <a:ext uri="{FF2B5EF4-FFF2-40B4-BE49-F238E27FC236}">
                      <a16:creationId xmlns:a16="http://schemas.microsoft.com/office/drawing/2014/main" id="{CF69C35B-0F7F-43D6-6272-B1EFF9759EB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70166" y="3334359"/>
                  <a:ext cx="37216" cy="34735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8" name="AutoShape 356">
                  <a:extLst>
                    <a:ext uri="{FF2B5EF4-FFF2-40B4-BE49-F238E27FC236}">
                      <a16:creationId xmlns:a16="http://schemas.microsoft.com/office/drawing/2014/main" id="{8E9E42CA-A80B-4653-3F9B-1FD4B23E54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41635" y="3349245"/>
                  <a:ext cx="37216" cy="34735"/>
                </a:xfrm>
                <a:prstGeom prst="hexagon">
                  <a:avLst>
                    <a:gd name="adj" fmla="val 29444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39" name="AutoShape 357">
                  <a:extLst>
                    <a:ext uri="{FF2B5EF4-FFF2-40B4-BE49-F238E27FC236}">
                      <a16:creationId xmlns:a16="http://schemas.microsoft.com/office/drawing/2014/main" id="{684DE007-A19E-EAD3-5A8C-D848043CC4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214343" y="3334359"/>
                  <a:ext cx="37216" cy="34735"/>
                </a:xfrm>
                <a:prstGeom prst="hexagon">
                  <a:avLst>
                    <a:gd name="adj" fmla="val 28261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0" name="AutoShape 358">
                  <a:extLst>
                    <a:ext uri="{FF2B5EF4-FFF2-40B4-BE49-F238E27FC236}">
                      <a16:creationId xmlns:a16="http://schemas.microsoft.com/office/drawing/2014/main" id="{35C9F01D-F0FB-12BA-8EDC-29FAAC8E406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564668">
                  <a:off x="2184571" y="3350485"/>
                  <a:ext cx="37216" cy="34735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1" name="Oval 359">
                  <a:extLst>
                    <a:ext uri="{FF2B5EF4-FFF2-40B4-BE49-F238E27FC236}">
                      <a16:creationId xmlns:a16="http://schemas.microsoft.com/office/drawing/2014/main" id="{9102EBDD-FB59-C905-3007-FDFEEF17107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028024" flipV="1">
                  <a:off x="2094633" y="3435461"/>
                  <a:ext cx="131495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2" name="Freeform 360">
                  <a:extLst>
                    <a:ext uri="{FF2B5EF4-FFF2-40B4-BE49-F238E27FC236}">
                      <a16:creationId xmlns:a16="http://schemas.microsoft.com/office/drawing/2014/main" id="{5B7EA7B8-258A-5B94-8870-D38FA113B6A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235608" flipV="1">
                  <a:off x="2251559" y="3401346"/>
                  <a:ext cx="40938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3" name="Freeform 361">
                  <a:extLst>
                    <a:ext uri="{FF2B5EF4-FFF2-40B4-BE49-F238E27FC236}">
                      <a16:creationId xmlns:a16="http://schemas.microsoft.com/office/drawing/2014/main" id="{AC9A833E-37B0-BDCE-03C0-64C8D8887E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235608" flipV="1">
                  <a:off x="2239154" y="3447246"/>
                  <a:ext cx="40937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4" name="Oval 362">
                  <a:extLst>
                    <a:ext uri="{FF2B5EF4-FFF2-40B4-BE49-F238E27FC236}">
                      <a16:creationId xmlns:a16="http://schemas.microsoft.com/office/drawing/2014/main" id="{275A86D7-9B5F-A86C-46D5-607230F0220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6657828" flipV="1">
                  <a:off x="2050595" y="3573779"/>
                  <a:ext cx="130254" cy="78153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5" name="Freeform 363">
                  <a:extLst>
                    <a:ext uri="{FF2B5EF4-FFF2-40B4-BE49-F238E27FC236}">
                      <a16:creationId xmlns:a16="http://schemas.microsoft.com/office/drawing/2014/main" id="{922D4F5D-CC30-1406-D3EB-E6E530C45A4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865412" flipV="1">
                  <a:off x="2206900" y="3561374"/>
                  <a:ext cx="40937" cy="13273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6" name="Freeform 364">
                  <a:extLst>
                    <a:ext uri="{FF2B5EF4-FFF2-40B4-BE49-F238E27FC236}">
                      <a16:creationId xmlns:a16="http://schemas.microsoft.com/office/drawing/2014/main" id="{2B7B2E37-DEAA-EDD9-CF1C-EF4D8497F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6865412" flipV="1">
                  <a:off x="2185811" y="3603552"/>
                  <a:ext cx="42178" cy="133976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7" name="Oval 365">
                  <a:extLst>
                    <a:ext uri="{FF2B5EF4-FFF2-40B4-BE49-F238E27FC236}">
                      <a16:creationId xmlns:a16="http://schemas.microsoft.com/office/drawing/2014/main" id="{F1540A5D-8E57-56F4-811D-13B6264F72F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7511199" flipV="1">
                  <a:off x="1961277" y="3695350"/>
                  <a:ext cx="126533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8" name="Freeform 366">
                  <a:extLst>
                    <a:ext uri="{FF2B5EF4-FFF2-40B4-BE49-F238E27FC236}">
                      <a16:creationId xmlns:a16="http://schemas.microsoft.com/office/drawing/2014/main" id="{F7D69491-C717-2220-0054-091BE490CC0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718783" flipV="1">
                  <a:off x="2113241" y="3708376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49" name="Freeform 367">
                  <a:extLst>
                    <a:ext uri="{FF2B5EF4-FFF2-40B4-BE49-F238E27FC236}">
                      <a16:creationId xmlns:a16="http://schemas.microsoft.com/office/drawing/2014/main" id="{ED97CF23-A0F5-E4CC-3E85-F3D64D1064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7718783" flipV="1">
                  <a:off x="2080367" y="3746211"/>
                  <a:ext cx="40938" cy="13769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0" name="Oval 368">
                  <a:extLst>
                    <a:ext uri="{FF2B5EF4-FFF2-40B4-BE49-F238E27FC236}">
                      <a16:creationId xmlns:a16="http://schemas.microsoft.com/office/drawing/2014/main" id="{F0B54AAC-9838-CB55-DDFE-FD582B32CBD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8378919" flipV="1">
                  <a:off x="1849631" y="3798313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1" name="Freeform 369">
                  <a:extLst>
                    <a:ext uri="{FF2B5EF4-FFF2-40B4-BE49-F238E27FC236}">
                      <a16:creationId xmlns:a16="http://schemas.microsoft.com/office/drawing/2014/main" id="{C2ECD3DC-DF4F-85E8-2E9B-40C514A1F72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586503" flipV="1">
                  <a:off x="1974923" y="3842972"/>
                  <a:ext cx="38456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2" name="Freeform 370">
                  <a:extLst>
                    <a:ext uri="{FF2B5EF4-FFF2-40B4-BE49-F238E27FC236}">
                      <a16:creationId xmlns:a16="http://schemas.microsoft.com/office/drawing/2014/main" id="{DBF3260A-915B-6B56-BB17-480B4001EB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8586503" flipV="1">
                  <a:off x="1938948" y="3872745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3" name="AutoShape 371">
                  <a:extLst>
                    <a:ext uri="{FF2B5EF4-FFF2-40B4-BE49-F238E27FC236}">
                      <a16:creationId xmlns:a16="http://schemas.microsoft.com/office/drawing/2014/main" id="{80B4CF34-3E13-E4E4-0EDC-E4ED4F8DF5B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31023" y="3996796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4" name="AutoShape 372">
                  <a:extLst>
                    <a:ext uri="{FF2B5EF4-FFF2-40B4-BE49-F238E27FC236}">
                      <a16:creationId xmlns:a16="http://schemas.microsoft.com/office/drawing/2014/main" id="{710FA982-C410-C2A0-BA10-B6D367E924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35985" y="396578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5" name="AutoShape 373">
                  <a:extLst>
                    <a:ext uri="{FF2B5EF4-FFF2-40B4-BE49-F238E27FC236}">
                      <a16:creationId xmlns:a16="http://schemas.microsoft.com/office/drawing/2014/main" id="{F7C07DCC-B9BA-BF87-9AC8-85DF5AA5604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11795" y="3949036"/>
                  <a:ext cx="33494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6" name="AutoShape 374">
                  <a:extLst>
                    <a:ext uri="{FF2B5EF4-FFF2-40B4-BE49-F238E27FC236}">
                      <a16:creationId xmlns:a16="http://schemas.microsoft.com/office/drawing/2014/main" id="{8DFA82E5-88CF-1327-1FEE-AE4A560C911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816137" y="391740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7" name="AutoShape 375">
                  <a:extLst>
                    <a:ext uri="{FF2B5EF4-FFF2-40B4-BE49-F238E27FC236}">
                      <a16:creationId xmlns:a16="http://schemas.microsoft.com/office/drawing/2014/main" id="{4C62D715-453B-ED75-B54E-688AC50A719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4497929">
                  <a:off x="1787605" y="3900035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8" name="Oval 376">
                  <a:extLst>
                    <a:ext uri="{FF2B5EF4-FFF2-40B4-BE49-F238E27FC236}">
                      <a16:creationId xmlns:a16="http://schemas.microsoft.com/office/drawing/2014/main" id="{3CB97A19-A8AD-2102-FAA2-1FC2721115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9465951" flipV="1">
                  <a:off x="1627577" y="3923605"/>
                  <a:ext cx="124052" cy="81874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59" name="Freeform 377">
                  <a:extLst>
                    <a:ext uri="{FF2B5EF4-FFF2-40B4-BE49-F238E27FC236}">
                      <a16:creationId xmlns:a16="http://schemas.microsoft.com/office/drawing/2014/main" id="{6BE7F7EB-2692-712A-3CA7-005DC52C91C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673535" flipV="1">
                  <a:off x="1739224" y="3989353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0" name="Freeform 378">
                  <a:extLst>
                    <a:ext uri="{FF2B5EF4-FFF2-40B4-BE49-F238E27FC236}">
                      <a16:creationId xmlns:a16="http://schemas.microsoft.com/office/drawing/2014/main" id="{E5A47787-C61A-9B41-29CC-B1419DB3EDF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9673535" flipV="1">
                  <a:off x="1693325" y="4001759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1" name="Oval 379">
                  <a:extLst>
                    <a:ext uri="{FF2B5EF4-FFF2-40B4-BE49-F238E27FC236}">
                      <a16:creationId xmlns:a16="http://schemas.microsoft.com/office/drawing/2014/main" id="{4E42EBF4-FC8C-E26B-13C1-2B47711740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0319322" flipV="1">
                  <a:off x="1476234" y="3952138"/>
                  <a:ext cx="124052" cy="83114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2" name="Freeform 380">
                  <a:extLst>
                    <a:ext uri="{FF2B5EF4-FFF2-40B4-BE49-F238E27FC236}">
                      <a16:creationId xmlns:a16="http://schemas.microsoft.com/office/drawing/2014/main" id="{59A82714-8C46-8E78-2743-58438416E0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526906" flipV="1">
                  <a:off x="1564311" y="4032771"/>
                  <a:ext cx="38456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3" name="Freeform 381">
                  <a:extLst>
                    <a:ext uri="{FF2B5EF4-FFF2-40B4-BE49-F238E27FC236}">
                      <a16:creationId xmlns:a16="http://schemas.microsoft.com/office/drawing/2014/main" id="{E9E80599-5444-59FE-96C1-75A7CCA2D6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526906" flipV="1">
                  <a:off x="1517172" y="4034012"/>
                  <a:ext cx="39697" cy="14017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4" name="Oval 382">
                  <a:extLst>
                    <a:ext uri="{FF2B5EF4-FFF2-40B4-BE49-F238E27FC236}">
                      <a16:creationId xmlns:a16="http://schemas.microsoft.com/office/drawing/2014/main" id="{3FAB901E-25C6-00AE-9BBE-C8DF3AB5869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187042" flipV="1">
                  <a:off x="1323651" y="3945935"/>
                  <a:ext cx="126533" cy="81874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5" name="Freeform 383">
                  <a:extLst>
                    <a:ext uri="{FF2B5EF4-FFF2-40B4-BE49-F238E27FC236}">
                      <a16:creationId xmlns:a16="http://schemas.microsoft.com/office/drawing/2014/main" id="{C267B5B7-FC2D-3F66-1EEB-182867F3F48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394626" flipV="1">
                  <a:off x="1374512" y="4027809"/>
                  <a:ext cx="38456" cy="140179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6" name="Freeform 384">
                  <a:extLst>
                    <a:ext uri="{FF2B5EF4-FFF2-40B4-BE49-F238E27FC236}">
                      <a16:creationId xmlns:a16="http://schemas.microsoft.com/office/drawing/2014/main" id="{FC9B08D0-5FEE-4EE5-ED3B-180BA89F2C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1394626" flipV="1">
                  <a:off x="1328613" y="4021607"/>
                  <a:ext cx="38456" cy="138938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7" name="AutoShape 385">
                  <a:extLst>
                    <a:ext uri="{FF2B5EF4-FFF2-40B4-BE49-F238E27FC236}">
                      <a16:creationId xmlns:a16="http://schemas.microsoft.com/office/drawing/2014/main" id="{E857422A-E90C-EE12-BDF8-A5C7F1C6864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03321" y="4052620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8" name="AutoShape 386">
                  <a:extLst>
                    <a:ext uri="{FF2B5EF4-FFF2-40B4-BE49-F238E27FC236}">
                      <a16:creationId xmlns:a16="http://schemas.microsoft.com/office/drawing/2014/main" id="{61A0EFB5-4D68-9E22-9531-7FD4D4C27D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28131" y="4035252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69" name="AutoShape 387">
                  <a:extLst>
                    <a:ext uri="{FF2B5EF4-FFF2-40B4-BE49-F238E27FC236}">
                      <a16:creationId xmlns:a16="http://schemas.microsoft.com/office/drawing/2014/main" id="{0E244587-1B5D-81C6-FAE6-4AF98A1DA8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23169" y="4005480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0" name="AutoShape 388">
                  <a:extLst>
                    <a:ext uri="{FF2B5EF4-FFF2-40B4-BE49-F238E27FC236}">
                      <a16:creationId xmlns:a16="http://schemas.microsoft.com/office/drawing/2014/main" id="{AA82099C-1F59-6426-2295-4CD7E07D73F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47979" y="3988113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1" name="AutoShape 389">
                  <a:extLst>
                    <a:ext uri="{FF2B5EF4-FFF2-40B4-BE49-F238E27FC236}">
                      <a16:creationId xmlns:a16="http://schemas.microsoft.com/office/drawing/2014/main" id="{CB8E1A3D-C289-C725-7B3C-5BE14A5D650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7306053">
                  <a:off x="1239295" y="3954618"/>
                  <a:ext cx="34735" cy="3721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gradFill rotWithShape="1">
                  <a:gsLst>
                    <a:gs pos="0">
                      <a:srgbClr val="CC99FF"/>
                    </a:gs>
                    <a:gs pos="100000">
                      <a:srgbClr val="9900CC"/>
                    </a:gs>
                  </a:gsLst>
                  <a:path path="shape">
                    <a:fillToRect l="50000" t="50000" r="50000" b="50000"/>
                  </a:path>
                </a:gradFill>
                <a:ln w="3175">
                  <a:solidFill>
                    <a:schemeClr val="accent4">
                      <a:lumMod val="50000"/>
                    </a:schemeClr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2" name="Oval 390">
                  <a:extLst>
                    <a:ext uri="{FF2B5EF4-FFF2-40B4-BE49-F238E27FC236}">
                      <a16:creationId xmlns:a16="http://schemas.microsoft.com/office/drawing/2014/main" id="{C56509CB-D4EA-4565-B933-40029E9806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2624389" flipV="1">
                  <a:off x="1112762" y="3869023"/>
                  <a:ext cx="11660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3" name="Freeform 391">
                  <a:extLst>
                    <a:ext uri="{FF2B5EF4-FFF2-40B4-BE49-F238E27FC236}">
                      <a16:creationId xmlns:a16="http://schemas.microsoft.com/office/drawing/2014/main" id="{B1B0D045-30D1-A8E0-4A85-A666277F52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831973" flipV="1">
                  <a:off x="1110281" y="3947176"/>
                  <a:ext cx="37216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4" name="Freeform 392">
                  <a:extLst>
                    <a:ext uri="{FF2B5EF4-FFF2-40B4-BE49-F238E27FC236}">
                      <a16:creationId xmlns:a16="http://schemas.microsoft.com/office/drawing/2014/main" id="{A3A1C5AB-C3BA-C525-9068-3AE2203C22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2831973" flipV="1">
                  <a:off x="1071825" y="3923605"/>
                  <a:ext cx="37216" cy="15010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5" name="Oval 393">
                  <a:extLst>
                    <a:ext uri="{FF2B5EF4-FFF2-40B4-BE49-F238E27FC236}">
                      <a16:creationId xmlns:a16="http://schemas.microsoft.com/office/drawing/2014/main" id="{C53CD8BE-B01F-5657-55EC-F3F5F9F5DA0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3101341" flipV="1">
                  <a:off x="1014761" y="3783427"/>
                  <a:ext cx="115369" cy="89317"/>
                </a:xfrm>
                <a:prstGeom prst="ellipse">
                  <a:avLst/>
                </a:prstGeom>
                <a:solidFill>
                  <a:srgbClr val="D1E8FF"/>
                </a:solidFill>
                <a:ln w="6350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6" name="Freeform 394">
                  <a:extLst>
                    <a:ext uri="{FF2B5EF4-FFF2-40B4-BE49-F238E27FC236}">
                      <a16:creationId xmlns:a16="http://schemas.microsoft.com/office/drawing/2014/main" id="{92849813-1BAD-74FD-E70E-1C4DD6FBA4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308925" flipV="1">
                  <a:off x="998635" y="3854136"/>
                  <a:ext cx="35975" cy="151343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7" name="Freeform 395">
                  <a:extLst>
                    <a:ext uri="{FF2B5EF4-FFF2-40B4-BE49-F238E27FC236}">
                      <a16:creationId xmlns:a16="http://schemas.microsoft.com/office/drawing/2014/main" id="{01BCA0D7-65F8-DA70-9CCF-AA6D2D40A27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3308925" flipV="1">
                  <a:off x="961419" y="3825605"/>
                  <a:ext cx="38456" cy="150102"/>
                </a:xfrm>
                <a:custGeom>
                  <a:avLst/>
                  <a:gdLst>
                    <a:gd name="T0" fmla="*/ 2147483647 w 28"/>
                    <a:gd name="T1" fmla="*/ 0 h 122"/>
                    <a:gd name="T2" fmla="*/ 2147483647 w 28"/>
                    <a:gd name="T3" fmla="*/ 2147483647 h 122"/>
                    <a:gd name="T4" fmla="*/ 2147483647 w 28"/>
                    <a:gd name="T5" fmla="*/ 2147483647 h 122"/>
                    <a:gd name="T6" fmla="*/ 2147483647 w 28"/>
                    <a:gd name="T7" fmla="*/ 2147483647 h 122"/>
                    <a:gd name="T8" fmla="*/ 2147483647 w 28"/>
                    <a:gd name="T9" fmla="*/ 2147483647 h 122"/>
                    <a:gd name="T10" fmla="*/ 2147483647 w 28"/>
                    <a:gd name="T11" fmla="*/ 2147483647 h 1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8"/>
                    <a:gd name="T19" fmla="*/ 0 h 122"/>
                    <a:gd name="T20" fmla="*/ 28 w 28"/>
                    <a:gd name="T21" fmla="*/ 122 h 12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8" h="122">
                      <a:moveTo>
                        <a:pt x="16" y="0"/>
                      </a:moveTo>
                      <a:cubicBezTo>
                        <a:pt x="27" y="8"/>
                        <a:pt x="28" y="20"/>
                        <a:pt x="14" y="26"/>
                      </a:cubicBezTo>
                      <a:cubicBezTo>
                        <a:pt x="0" y="40"/>
                        <a:pt x="16" y="51"/>
                        <a:pt x="22" y="65"/>
                      </a:cubicBezTo>
                      <a:cubicBezTo>
                        <a:pt x="20" y="77"/>
                        <a:pt x="21" y="78"/>
                        <a:pt x="11" y="84"/>
                      </a:cubicBezTo>
                      <a:cubicBezTo>
                        <a:pt x="8" y="89"/>
                        <a:pt x="5" y="92"/>
                        <a:pt x="4" y="98"/>
                      </a:cubicBezTo>
                      <a:cubicBezTo>
                        <a:pt x="5" y="113"/>
                        <a:pt x="11" y="113"/>
                        <a:pt x="20" y="122"/>
                      </a:cubicBezTo>
                    </a:path>
                  </a:pathLst>
                </a:custGeom>
                <a:noFill/>
                <a:ln w="9525">
                  <a:solidFill>
                    <a:schemeClr val="accent4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600">
                    <a:solidFill>
                      <a:srgbClr val="000000"/>
                    </a:solidFill>
                    <a:ea typeface="ＭＳ Ｐゴシック"/>
                  </a:endParaRPr>
                </a:p>
              </p:txBody>
            </p:sp>
            <p:sp>
              <p:nvSpPr>
                <p:cNvPr id="478" name="Oval 379">
                  <a:extLst>
                    <a:ext uri="{FF2B5EF4-FFF2-40B4-BE49-F238E27FC236}">
                      <a16:creationId xmlns:a16="http://schemas.microsoft.com/office/drawing/2014/main" id="{B99BA742-9F5C-893D-B57D-5D2CC4FCD33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850911" flipV="1">
                  <a:off x="1001116" y="4200242"/>
                  <a:ext cx="119090" cy="86836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79" name="Oval 379">
                  <a:extLst>
                    <a:ext uri="{FF2B5EF4-FFF2-40B4-BE49-F238E27FC236}">
                      <a16:creationId xmlns:a16="http://schemas.microsoft.com/office/drawing/2014/main" id="{7A5F4EBD-0077-E023-0A40-384B29B2F58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rot="11711613" flipV="1">
                  <a:off x="1658591" y="2782327"/>
                  <a:ext cx="124052" cy="83115"/>
                </a:xfrm>
                <a:prstGeom prst="ellipse">
                  <a:avLst/>
                </a:prstGeom>
                <a:solidFill>
                  <a:srgbClr val="800080"/>
                </a:solidFill>
                <a:ln w="63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 sz="1600">
                    <a:solidFill>
                      <a:srgbClr val="000000"/>
                    </a:solidFill>
                    <a:ea typeface="MS PGothic" pitchFamily="34" charset="-128"/>
                  </a:endParaRPr>
                </a:p>
              </p:txBody>
            </p:sp>
          </p:grpSp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C27CE7F3-D973-2EB7-11A5-FB703B86C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4877" y="3792007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1E49A691-84FE-3511-0823-1CD875C3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109810">
                <a:off x="3980559" y="3504452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8BAD155E-7177-EA21-2F30-62B8E2F04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618762">
                <a:off x="4044191" y="3925229"/>
                <a:ext cx="433662" cy="555354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4E76F5A3-FC45-89C6-C907-40C85E304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157657">
                <a:off x="4419085" y="3677672"/>
                <a:ext cx="433662" cy="555354"/>
              </a:xfrm>
              <a:prstGeom prst="rect">
                <a:avLst/>
              </a:prstGeom>
            </p:spPr>
          </p:pic>
        </p:grpSp>
      </p:grpSp>
      <p:sp>
        <p:nvSpPr>
          <p:cNvPr id="482" name="Down Arrow 481">
            <a:extLst>
              <a:ext uri="{FF2B5EF4-FFF2-40B4-BE49-F238E27FC236}">
                <a16:creationId xmlns:a16="http://schemas.microsoft.com/office/drawing/2014/main" id="{E6F1997C-78B7-77D8-EAFF-A8A90C3E0E12}"/>
              </a:ext>
            </a:extLst>
          </p:cNvPr>
          <p:cNvSpPr/>
          <p:nvPr/>
        </p:nvSpPr>
        <p:spPr>
          <a:xfrm rot="2553040">
            <a:off x="4527770" y="2328747"/>
            <a:ext cx="483995" cy="61361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3" name="Down Arrow 482">
            <a:extLst>
              <a:ext uri="{FF2B5EF4-FFF2-40B4-BE49-F238E27FC236}">
                <a16:creationId xmlns:a16="http://schemas.microsoft.com/office/drawing/2014/main" id="{CE5B1FD7-A628-D99E-AB43-FF77E3651EDF}"/>
              </a:ext>
            </a:extLst>
          </p:cNvPr>
          <p:cNvSpPr/>
          <p:nvPr/>
        </p:nvSpPr>
        <p:spPr>
          <a:xfrm rot="19272696" flipH="1">
            <a:off x="6846654" y="2400072"/>
            <a:ext cx="483995" cy="61361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63510882-7C47-0509-E954-9EE2D0C03FA0}"/>
              </a:ext>
            </a:extLst>
          </p:cNvPr>
          <p:cNvGrpSpPr/>
          <p:nvPr/>
        </p:nvGrpSpPr>
        <p:grpSpPr>
          <a:xfrm>
            <a:off x="6324645" y="2906741"/>
            <a:ext cx="4163949" cy="2738916"/>
            <a:chOff x="3600483" y="1928042"/>
            <a:chExt cx="3122962" cy="2054187"/>
          </a:xfrm>
        </p:grpSpPr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3333F284-C65F-2477-C113-397DB0B47AAC}"/>
                </a:ext>
              </a:extLst>
            </p:cNvPr>
            <p:cNvSpPr txBox="1"/>
            <p:nvPr/>
          </p:nvSpPr>
          <p:spPr>
            <a:xfrm>
              <a:off x="3878957" y="2682458"/>
              <a:ext cx="2537742" cy="117695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Arial Narrow" pitchFamily="34" charset="0"/>
                </a:rPr>
                <a:t>GalNAc-siRNA Conjugates</a:t>
              </a:r>
            </a:p>
            <a:p>
              <a:pPr marL="130966" indent="-130966"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</a:rPr>
                <a:t>Single chemical entity</a:t>
              </a:r>
            </a:p>
            <a:p>
              <a:pPr marL="130966" indent="-130966"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</a:rPr>
                <a:t>GalNAc ligand conjugated to extensively modified siRNA </a:t>
              </a:r>
            </a:p>
            <a:p>
              <a:pPr marL="130966" indent="-130966"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</a:rPr>
                <a:t>Targeted delivery to liver</a:t>
              </a:r>
            </a:p>
            <a:p>
              <a:pPr marL="130966" indent="-130966"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</a:rPr>
                <a:t>Administered subcutaneously (SC)</a:t>
              </a:r>
            </a:p>
            <a:p>
              <a:pPr marL="130966" indent="-130966">
                <a:buClr>
                  <a:schemeClr val="accent3"/>
                </a:buClr>
                <a:buFont typeface="Arial" pitchFamily="34" charset="0"/>
                <a:buChar char="•"/>
              </a:pPr>
              <a:r>
                <a:rPr lang="en-US" sz="1333" dirty="0">
                  <a:solidFill>
                    <a:schemeClr val="tx2"/>
                  </a:solidFill>
                </a:rPr>
                <a:t>Clinically validated</a:t>
              </a:r>
            </a:p>
          </p:txBody>
        </p:sp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CD17D20A-4264-18C5-F8DE-9EFA121A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63630">
              <a:off x="3925393" y="1785160"/>
              <a:ext cx="728466" cy="1014230"/>
            </a:xfrm>
            <a:prstGeom prst="rect">
              <a:avLst/>
            </a:prstGeom>
          </p:spPr>
        </p:pic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937F92D9-F5CB-7F83-BB34-3299666732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4074" y="2070788"/>
              <a:ext cx="670210" cy="621627"/>
              <a:chOff x="6641616" y="2576444"/>
              <a:chExt cx="1179833" cy="1005936"/>
            </a:xfrm>
          </p:grpSpPr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5836E266-3864-2B0C-5DF4-505F7D274126}"/>
                  </a:ext>
                </a:extLst>
              </p:cNvPr>
              <p:cNvCxnSpPr/>
              <p:nvPr/>
            </p:nvCxnSpPr>
            <p:spPr>
              <a:xfrm flipV="1">
                <a:off x="6641616" y="3095271"/>
                <a:ext cx="839458" cy="9715"/>
              </a:xfrm>
              <a:prstGeom prst="line">
                <a:avLst/>
              </a:prstGeom>
              <a:ln w="28575" cmpd="sng">
                <a:solidFill>
                  <a:srgbClr val="00206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4A627691-7ADE-BF82-F3DF-0D1F71A5DF03}"/>
                  </a:ext>
                </a:extLst>
              </p:cNvPr>
              <p:cNvCxnSpPr/>
              <p:nvPr/>
            </p:nvCxnSpPr>
            <p:spPr>
              <a:xfrm flipV="1">
                <a:off x="7058025" y="2735965"/>
                <a:ext cx="381538" cy="366747"/>
              </a:xfrm>
              <a:prstGeom prst="line">
                <a:avLst/>
              </a:prstGeom>
              <a:ln w="28575" cmpd="sng">
                <a:solidFill>
                  <a:srgbClr val="00206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16C9D35A-11A9-1DBF-E437-9F7F0F4D25B8}"/>
                  </a:ext>
                </a:extLst>
              </p:cNvPr>
              <p:cNvCxnSpPr/>
              <p:nvPr/>
            </p:nvCxnSpPr>
            <p:spPr>
              <a:xfrm>
                <a:off x="7058025" y="3105121"/>
                <a:ext cx="381538" cy="332396"/>
              </a:xfrm>
              <a:prstGeom prst="line">
                <a:avLst/>
              </a:prstGeom>
              <a:ln w="28575" cmpd="sng">
                <a:solidFill>
                  <a:srgbClr val="00206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Hexagon 495">
                <a:extLst>
                  <a:ext uri="{FF2B5EF4-FFF2-40B4-BE49-F238E27FC236}">
                    <a16:creationId xmlns:a16="http://schemas.microsoft.com/office/drawing/2014/main" id="{3FEFEF13-38BF-5314-AD0A-8A642FC1A0A6}"/>
                  </a:ext>
                </a:extLst>
              </p:cNvPr>
              <p:cNvSpPr/>
              <p:nvPr/>
            </p:nvSpPr>
            <p:spPr>
              <a:xfrm>
                <a:off x="7423389" y="2576444"/>
                <a:ext cx="381886" cy="296510"/>
              </a:xfrm>
              <a:prstGeom prst="hexagon">
                <a:avLst/>
              </a:prstGeom>
              <a:gradFill flip="none" rotWithShape="1">
                <a:gsLst>
                  <a:gs pos="54000">
                    <a:srgbClr val="88B3BD"/>
                  </a:gs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7" name="Hexagon 496">
                <a:extLst>
                  <a:ext uri="{FF2B5EF4-FFF2-40B4-BE49-F238E27FC236}">
                    <a16:creationId xmlns:a16="http://schemas.microsoft.com/office/drawing/2014/main" id="{FA2D80E8-715E-479B-E656-3EC7E7C43809}"/>
                  </a:ext>
                </a:extLst>
              </p:cNvPr>
              <p:cNvSpPr/>
              <p:nvPr/>
            </p:nvSpPr>
            <p:spPr>
              <a:xfrm>
                <a:off x="7439563" y="2940491"/>
                <a:ext cx="381886" cy="296510"/>
              </a:xfrm>
              <a:prstGeom prst="hexagon">
                <a:avLst/>
              </a:prstGeom>
              <a:gradFill flip="none" rotWithShape="1">
                <a:gsLst>
                  <a:gs pos="54000">
                    <a:srgbClr val="88B3BD"/>
                  </a:gs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8" name="Hexagon 497">
                <a:extLst>
                  <a:ext uri="{FF2B5EF4-FFF2-40B4-BE49-F238E27FC236}">
                    <a16:creationId xmlns:a16="http://schemas.microsoft.com/office/drawing/2014/main" id="{8D86ADDB-F048-F088-BC7F-BE4733650BD7}"/>
                  </a:ext>
                </a:extLst>
              </p:cNvPr>
              <p:cNvSpPr/>
              <p:nvPr/>
            </p:nvSpPr>
            <p:spPr>
              <a:xfrm>
                <a:off x="7423389" y="3285870"/>
                <a:ext cx="381886" cy="296510"/>
              </a:xfrm>
              <a:prstGeom prst="hexagon">
                <a:avLst/>
              </a:prstGeom>
              <a:gradFill flip="none" rotWithShape="1">
                <a:gsLst>
                  <a:gs pos="54000">
                    <a:srgbClr val="88B3BD"/>
                  </a:gs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88" name="Rectangle: Rounded Corners 349">
              <a:extLst>
                <a:ext uri="{FF2B5EF4-FFF2-40B4-BE49-F238E27FC236}">
                  <a16:creationId xmlns:a16="http://schemas.microsoft.com/office/drawing/2014/main" id="{E0F15138-B4D5-4016-1200-E9F3FB041497}"/>
                </a:ext>
              </a:extLst>
            </p:cNvPr>
            <p:cNvSpPr/>
            <p:nvPr/>
          </p:nvSpPr>
          <p:spPr>
            <a:xfrm>
              <a:off x="3600483" y="2019254"/>
              <a:ext cx="3122962" cy="1962975"/>
            </a:xfrm>
            <a:prstGeom prst="roundRect">
              <a:avLst/>
            </a:prstGeom>
            <a:noFill/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89" name="Hexagon 488">
              <a:extLst>
                <a:ext uri="{FF2B5EF4-FFF2-40B4-BE49-F238E27FC236}">
                  <a16:creationId xmlns:a16="http://schemas.microsoft.com/office/drawing/2014/main" id="{C7AABCFD-F8D8-22CF-034B-3648A33D17D1}"/>
                </a:ext>
              </a:extLst>
            </p:cNvPr>
            <p:cNvSpPr/>
            <p:nvPr/>
          </p:nvSpPr>
          <p:spPr>
            <a:xfrm>
              <a:off x="5532035" y="2314034"/>
              <a:ext cx="216932" cy="183231"/>
            </a:xfrm>
            <a:prstGeom prst="hexagon">
              <a:avLst/>
            </a:prstGeom>
            <a:gradFill flip="none" rotWithShape="1">
              <a:gsLst>
                <a:gs pos="54000">
                  <a:srgbClr val="88B3BD"/>
                </a:gs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450AE634-A5F1-AE8C-680D-47A252D79178}"/>
                </a:ext>
              </a:extLst>
            </p:cNvPr>
            <p:cNvSpPr txBox="1"/>
            <p:nvPr/>
          </p:nvSpPr>
          <p:spPr>
            <a:xfrm>
              <a:off x="5703047" y="2236116"/>
              <a:ext cx="243096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=</a:t>
              </a:r>
            </a:p>
          </p:txBody>
        </p:sp>
        <p:graphicFrame>
          <p:nvGraphicFramePr>
            <p:cNvPr id="491" name="Object 490">
              <a:extLst>
                <a:ext uri="{FF2B5EF4-FFF2-40B4-BE49-F238E27FC236}">
                  <a16:creationId xmlns:a16="http://schemas.microsoft.com/office/drawing/2014/main" id="{8ED1E2F8-B44E-7771-6CF4-C92FF12C33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45988" y="2155645"/>
            <a:ext cx="70008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1159411" imgH="743580" progId="ChemDraw.Document.6.0">
                    <p:embed/>
                  </p:oleObj>
                </mc:Choice>
                <mc:Fallback>
                  <p:oleObj name="CS ChemDraw Drawing" r:id="rId4" imgW="1159411" imgH="743580" progId="ChemDraw.Document.6.0">
                    <p:embed/>
                    <p:pic>
                      <p:nvPicPr>
                        <p:cNvPr id="491" name="Object 490">
                          <a:extLst>
                            <a:ext uri="{FF2B5EF4-FFF2-40B4-BE49-F238E27FC236}">
                              <a16:creationId xmlns:a16="http://schemas.microsoft.com/office/drawing/2014/main" id="{8ED1E2F8-B44E-7771-6CF4-C92FF12C33F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945988" y="2155645"/>
                          <a:ext cx="700088" cy="461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833D50FD-1A75-246D-6C43-EA919F1ADE3C}"/>
                </a:ext>
              </a:extLst>
            </p:cNvPr>
            <p:cNvSpPr txBox="1"/>
            <p:nvPr/>
          </p:nvSpPr>
          <p:spPr>
            <a:xfrm>
              <a:off x="5945988" y="2666102"/>
              <a:ext cx="601447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9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/>
                </a:defRPr>
              </a:lvl1pPr>
            </a:lstStyle>
            <a:p>
              <a:r>
                <a:rPr lang="en-US" sz="1200" dirty="0" err="1"/>
                <a:t>GalNAc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40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/>
      <p:bldP spid="4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Evolution of GalNAc Conjugates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2AE6B8-BF99-EB96-5359-D2FEADCD21C7}"/>
              </a:ext>
            </a:extLst>
          </p:cNvPr>
          <p:cNvGrpSpPr/>
          <p:nvPr/>
        </p:nvGrpSpPr>
        <p:grpSpPr>
          <a:xfrm>
            <a:off x="1674677" y="1949741"/>
            <a:ext cx="7974025" cy="2440367"/>
            <a:chOff x="1674677" y="1949741"/>
            <a:chExt cx="7974025" cy="24403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D7351F-1E30-2BA8-2ECF-3A7E29E0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297" y="2052083"/>
              <a:ext cx="7105405" cy="2338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869E61-CE18-F53B-2C1C-0F7D119B3070}"/>
                </a:ext>
              </a:extLst>
            </p:cNvPr>
            <p:cNvSpPr txBox="1"/>
            <p:nvPr/>
          </p:nvSpPr>
          <p:spPr>
            <a:xfrm>
              <a:off x="1687501" y="20641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18A5D-3DEC-4DF7-0838-3F533A5A1C60}"/>
                </a:ext>
              </a:extLst>
            </p:cNvPr>
            <p:cNvSpPr txBox="1"/>
            <p:nvPr/>
          </p:nvSpPr>
          <p:spPr>
            <a:xfrm>
              <a:off x="1687500" y="2885896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ESC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F0CFD-CB24-B5BF-5A70-2E84BCC152E5}"/>
                </a:ext>
              </a:extLst>
            </p:cNvPr>
            <p:cNvSpPr txBox="1"/>
            <p:nvPr/>
          </p:nvSpPr>
          <p:spPr>
            <a:xfrm>
              <a:off x="1674677" y="3700838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ESC+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84B0ED-59E1-FB3E-7003-201C10C952E0}"/>
                </a:ext>
              </a:extLst>
            </p:cNvPr>
            <p:cNvSpPr txBox="1"/>
            <p:nvPr/>
          </p:nvSpPr>
          <p:spPr>
            <a:xfrm>
              <a:off x="2775838" y="1949741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334427-338E-B114-E60F-285B94D43BB1}"/>
                </a:ext>
              </a:extLst>
            </p:cNvPr>
            <p:cNvSpPr txBox="1"/>
            <p:nvPr/>
          </p:nvSpPr>
          <p:spPr>
            <a:xfrm>
              <a:off x="7457709" y="2345704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EF7204-DA5D-1EA6-5E19-3F448234C51D}"/>
                </a:ext>
              </a:extLst>
            </p:cNvPr>
            <p:cNvSpPr txBox="1"/>
            <p:nvPr/>
          </p:nvSpPr>
          <p:spPr>
            <a:xfrm>
              <a:off x="2790973" y="2797013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29B0ED-5369-FA34-E663-E768313B8576}"/>
                </a:ext>
              </a:extLst>
            </p:cNvPr>
            <p:cNvSpPr txBox="1"/>
            <p:nvPr/>
          </p:nvSpPr>
          <p:spPr>
            <a:xfrm>
              <a:off x="7472844" y="3192976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94AB9-4D35-5484-F82B-ECAC58336E6A}"/>
                </a:ext>
              </a:extLst>
            </p:cNvPr>
            <p:cNvSpPr txBox="1"/>
            <p:nvPr/>
          </p:nvSpPr>
          <p:spPr>
            <a:xfrm>
              <a:off x="2797423" y="3553996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CE47EF-81FB-4465-EE88-B923F896C057}"/>
                </a:ext>
              </a:extLst>
            </p:cNvPr>
            <p:cNvSpPr txBox="1"/>
            <p:nvPr/>
          </p:nvSpPr>
          <p:spPr>
            <a:xfrm>
              <a:off x="7479294" y="3949959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43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2011: Transition from Platform to Product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 descr="C:\Users\mlivingston\Desktop\_DSC6494.jpg">
            <a:extLst>
              <a:ext uri="{FF2B5EF4-FFF2-40B4-BE49-F238E27FC236}">
                <a16:creationId xmlns:a16="http://schemas.microsoft.com/office/drawing/2014/main" id="{57C326D2-2AF7-23CC-1502-451CC5BDF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00855" y="1265913"/>
            <a:ext cx="5058141" cy="397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F77F9-5A3A-6006-771E-AB912718ABBC}"/>
              </a:ext>
            </a:extLst>
          </p:cNvPr>
          <p:cNvSpPr txBox="1">
            <a:spLocks/>
          </p:cNvSpPr>
          <p:nvPr/>
        </p:nvSpPr>
        <p:spPr>
          <a:xfrm>
            <a:off x="778934" y="1380067"/>
            <a:ext cx="50292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RNAi for genetically defined disease as core strategy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Key products in clinical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development through 2015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Near term focus on ATTR,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hemophilia, and porphyria programs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characteristics</a:t>
            </a:r>
          </a:p>
          <a:p>
            <a:pPr marL="406400" lvl="2" indent="-290513">
              <a:buSzPct val="106000"/>
              <a:buFont typeface="Wingdings" pitchFamily="2" charset="2"/>
              <a:buChar char="þ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Genetically defined target/disease  </a:t>
            </a:r>
          </a:p>
          <a:p>
            <a:pPr marL="406400" lvl="2" indent="-290513">
              <a:buSzPct val="106000"/>
              <a:buFont typeface="Wingdings" pitchFamily="2" charset="2"/>
              <a:buChar char="þ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Existing Alnylam delivery platform</a:t>
            </a:r>
          </a:p>
          <a:p>
            <a:pPr marL="406400" lvl="2" indent="-290513">
              <a:buSzPct val="106000"/>
              <a:buFont typeface="Wingdings" pitchFamily="2" charset="2"/>
              <a:buChar char="þ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Phase I proof of concept</a:t>
            </a:r>
          </a:p>
          <a:p>
            <a:pPr marL="406400" lvl="2" indent="-290513">
              <a:buSzPct val="106000"/>
              <a:buFont typeface="Wingdings" pitchFamily="2" charset="2"/>
              <a:buChar char="þ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Clear and rapid development </a:t>
            </a:r>
          </a:p>
          <a:p>
            <a:pPr marL="406400" lvl="2" indent="-290513">
              <a:buSzPct val="106000"/>
              <a:buFont typeface="Wingdings" pitchFamily="2" charset="2"/>
              <a:buChar char="þ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Significant commercial opportunity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D625F-2141-DE0B-7F8A-E77F12376438}"/>
              </a:ext>
            </a:extLst>
          </p:cNvPr>
          <p:cNvSpPr/>
          <p:nvPr/>
        </p:nvSpPr>
        <p:spPr>
          <a:xfrm>
            <a:off x="6200855" y="5170901"/>
            <a:ext cx="4026878" cy="91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52960-415B-04C9-A98B-800053BAC68E}"/>
              </a:ext>
            </a:extLst>
          </p:cNvPr>
          <p:cNvSpPr/>
          <p:nvPr/>
        </p:nvSpPr>
        <p:spPr>
          <a:xfrm>
            <a:off x="7408332" y="1265913"/>
            <a:ext cx="3062863" cy="3972723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EF7634-C61B-6C85-283C-6B5513DEC799}"/>
              </a:ext>
            </a:extLst>
          </p:cNvPr>
          <p:cNvSpPr/>
          <p:nvPr/>
        </p:nvSpPr>
        <p:spPr>
          <a:xfrm>
            <a:off x="7433135" y="5170781"/>
            <a:ext cx="2397841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3F80CB-C543-DBB3-D4BE-D964C4A41A09}"/>
              </a:ext>
            </a:extLst>
          </p:cNvPr>
          <p:cNvGrpSpPr/>
          <p:nvPr/>
        </p:nvGrpSpPr>
        <p:grpSpPr>
          <a:xfrm>
            <a:off x="7408333" y="1974278"/>
            <a:ext cx="2433264" cy="3287943"/>
            <a:chOff x="5850950" y="1447828"/>
            <a:chExt cx="996792" cy="34993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6496EC-2EC4-AECC-8EE3-EE7C9C19D0C0}"/>
                </a:ext>
              </a:extLst>
            </p:cNvPr>
            <p:cNvCxnSpPr/>
            <p:nvPr/>
          </p:nvCxnSpPr>
          <p:spPr>
            <a:xfrm>
              <a:off x="6847742" y="1447828"/>
              <a:ext cx="0" cy="3499300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7F5C44-3FBB-ACA7-5C5E-0D3BDA1A96D2}"/>
                </a:ext>
              </a:extLst>
            </p:cNvPr>
            <p:cNvCxnSpPr/>
            <p:nvPr/>
          </p:nvCxnSpPr>
          <p:spPr>
            <a:xfrm>
              <a:off x="5850950" y="1447828"/>
              <a:ext cx="6290" cy="3499300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6901AC1D-BB7C-0191-6A13-8836B7D9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35" y="2325632"/>
            <a:ext cx="2572102" cy="1715885"/>
          </a:xfrm>
          <a:prstGeom prst="rect">
            <a:avLst/>
          </a:prstGeom>
          <a:noFill/>
          <a:ln>
            <a:noFill/>
          </a:ln>
          <a:effectLst>
            <a:glow rad="1905000">
              <a:schemeClr val="bg1">
                <a:alpha val="42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15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Evidence RNAi Works in Humans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5F53A5-37FC-8D64-E5A8-F2D1E7EAA794}"/>
              </a:ext>
            </a:extLst>
          </p:cNvPr>
          <p:cNvGrpSpPr/>
          <p:nvPr/>
        </p:nvGrpSpPr>
        <p:grpSpPr>
          <a:xfrm>
            <a:off x="2556936" y="1160825"/>
            <a:ext cx="6748272" cy="5295545"/>
            <a:chOff x="5799591" y="1896170"/>
            <a:chExt cx="5334414" cy="4186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D21A00-4702-47A4-5C25-79A512E5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9591" y="1896170"/>
              <a:ext cx="5249396" cy="418605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064885-13BD-8CAE-2B42-B0AA1C18FE36}"/>
                </a:ext>
              </a:extLst>
            </p:cNvPr>
            <p:cNvGrpSpPr/>
            <p:nvPr/>
          </p:nvGrpSpPr>
          <p:grpSpPr>
            <a:xfrm>
              <a:off x="10096038" y="1985917"/>
              <a:ext cx="1037967" cy="2498742"/>
              <a:chOff x="9835979" y="2266601"/>
              <a:chExt cx="1037967" cy="24987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547FFA9-9C2E-846E-2BB0-A72E262FB416}"/>
                  </a:ext>
                </a:extLst>
              </p:cNvPr>
              <p:cNvSpPr/>
              <p:nvPr/>
            </p:nvSpPr>
            <p:spPr>
              <a:xfrm>
                <a:off x="9943070" y="2266601"/>
                <a:ext cx="930876" cy="913204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4A31916-117F-C519-C8E5-155B2DD80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5979" y="3171568"/>
                <a:ext cx="551936" cy="1593775"/>
              </a:xfrm>
              <a:prstGeom prst="straightConnector1">
                <a:avLst/>
              </a:prstGeom>
              <a:ln w="22225" cmpd="sng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977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Alnylam Pipeline Mid-2014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2E52371-4826-A86F-5DEE-80BE75EE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902DC-FDAC-1C14-D7DB-F8CD4AB9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788761"/>
            <a:ext cx="8939784" cy="5484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79177-835D-4852-DE7D-331770FA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" y="6299200"/>
            <a:ext cx="7289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2015: Transition from Pipeline to Products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 descr="Alnylam 2020_PPT Slide-01.jpg">
            <a:extLst>
              <a:ext uri="{FF2B5EF4-FFF2-40B4-BE49-F238E27FC236}">
                <a16:creationId xmlns:a16="http://schemas.microsoft.com/office/drawing/2014/main" id="{22D74823-0AA7-1F7C-AAA9-93678E2E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4933" y="889323"/>
            <a:ext cx="6681271" cy="57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Revusiran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Phase 3 ENDEAVOUR Trial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82F4C-0C66-C365-3FFE-7FCFAAD4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83" y="931332"/>
            <a:ext cx="4313725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RNAi Therapeutic Reaches Market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377F2-E8A9-2035-D589-4453514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0496"/>
            <a:ext cx="6271750" cy="4834474"/>
          </a:xfrm>
          <a:prstGeom prst="rect">
            <a:avLst/>
          </a:prstGeom>
        </p:spPr>
      </p:pic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70AB0E16-1821-17DD-C8C1-C1B3E6BCC1BD}"/>
              </a:ext>
            </a:extLst>
          </p:cNvPr>
          <p:cNvSpPr txBox="1">
            <a:spLocks/>
          </p:cNvSpPr>
          <p:nvPr/>
        </p:nvSpPr>
        <p:spPr>
          <a:xfrm>
            <a:off x="1435262" y="6452976"/>
            <a:ext cx="9005104" cy="361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Adams et al., </a:t>
            </a:r>
            <a:r>
              <a:rPr lang="en-US" i="1" dirty="0"/>
              <a:t>N </a:t>
            </a:r>
            <a:r>
              <a:rPr lang="en-US" i="1" dirty="0" err="1"/>
              <a:t>Engl</a:t>
            </a:r>
            <a:r>
              <a:rPr lang="en-US" i="1" dirty="0"/>
              <a:t> J Med.</a:t>
            </a:r>
            <a:r>
              <a:rPr lang="en-US" dirty="0"/>
              <a:t> 379:11-21 (2018)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4162F-8715-4E3D-AF00-AFDCF290F69A}"/>
              </a:ext>
            </a:extLst>
          </p:cNvPr>
          <p:cNvSpPr txBox="1"/>
          <p:nvPr/>
        </p:nvSpPr>
        <p:spPr>
          <a:xfrm>
            <a:off x="2002813" y="118140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APOLLO Phase 3 Study Results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14143-5648-4830-98BD-87FC3CEB5842}"/>
              </a:ext>
            </a:extLst>
          </p:cNvPr>
          <p:cNvGrpSpPr/>
          <p:nvPr/>
        </p:nvGrpSpPr>
        <p:grpSpPr>
          <a:xfrm>
            <a:off x="7054526" y="1405209"/>
            <a:ext cx="4681042" cy="4500437"/>
            <a:chOff x="7054526" y="1405209"/>
            <a:chExt cx="4681042" cy="4500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71825D-0366-891C-AA0F-01B943A9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4526" y="1405209"/>
              <a:ext cx="4681042" cy="21598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848CCD-E2B7-3A16-D4B1-32D721C48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526" y="3745757"/>
              <a:ext cx="4681042" cy="2159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2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Disclosure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D7E8E8F-E719-53FC-B2D8-FA4B3E9CE6E1}"/>
              </a:ext>
            </a:extLst>
          </p:cNvPr>
          <p:cNvSpPr txBox="1">
            <a:spLocks/>
          </p:cNvSpPr>
          <p:nvPr/>
        </p:nvSpPr>
        <p:spPr>
          <a:xfrm>
            <a:off x="714375" y="1130446"/>
            <a:ext cx="10213173" cy="5727554"/>
          </a:xfrm>
          <a:prstGeom prst="rect">
            <a:avLst/>
          </a:prstGeom>
        </p:spPr>
        <p:txBody>
          <a:bodyPr/>
          <a:lstStyle>
            <a:lvl1pPr marL="0" indent="0" algn="l" defTabSz="342892" rtl="0" eaLnBrk="1" latinLnBrk="0" hangingPunct="1">
              <a:spcBef>
                <a:spcPct val="20000"/>
              </a:spcBef>
              <a:buFontTx/>
              <a:buNone/>
              <a:defRPr sz="1500" b="1" kern="1200">
                <a:solidFill>
                  <a:srgbClr val="00A3DC"/>
                </a:solidFill>
                <a:latin typeface="Arial"/>
                <a:ea typeface="+mn-ea"/>
                <a:cs typeface="Arial"/>
              </a:defRPr>
            </a:lvl1pPr>
            <a:lvl2pPr marL="175018" indent="-17501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94088" indent="-175018" algn="l" defTabSz="342892" rtl="0" eaLnBrk="1" latinLnBrk="0" hangingPunct="1">
              <a:spcBef>
                <a:spcPct val="20000"/>
              </a:spcBef>
              <a:buSzPct val="120000"/>
              <a:buFont typeface="Verdana" panose="020B0604030504040204" pitchFamily="34" charset="0"/>
              <a:buChar char="◦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603632" indent="-17501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4pPr>
            <a:lvl5pPr marL="822701" indent="-175018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5pPr>
            <a:lvl6pPr marL="98700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90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6pPr>
            <a:lvl7pPr marL="1112016" indent="-171446" algn="l" defTabSz="342892" rtl="0" eaLnBrk="1" latinLnBrk="0" hangingPunct="1">
              <a:spcBef>
                <a:spcPct val="20000"/>
              </a:spcBef>
              <a:buSzPct val="85000"/>
              <a:buFont typeface="Courier New"/>
              <a:buChar char="o"/>
              <a:defRPr sz="75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7pPr>
            <a:lvl8pPr marL="1283462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675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8pPr>
            <a:lvl9pPr marL="1414428" indent="-171446" algn="l" defTabSz="342892" rtl="0" eaLnBrk="1" latinLnBrk="0" hangingPunct="1">
              <a:spcBef>
                <a:spcPct val="20000"/>
              </a:spcBef>
              <a:buFont typeface="Courier New"/>
              <a:buChar char="o"/>
              <a:defRPr sz="600" kern="1200" baseline="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800"/>
              </a:spcBef>
              <a:buClr>
                <a:schemeClr val="accent3"/>
              </a:buClr>
            </a:pPr>
            <a:r>
              <a:rPr lang="en-US" sz="1800" dirty="0">
                <a:solidFill>
                  <a:schemeClr val="tx2"/>
                </a:solidFill>
              </a:rPr>
              <a:t>John Maraganore is founding CEO of Alnylam Pharmaceutics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He retired from Alnylam at end-2021 after building company for ~20 years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Remains a significant shareholder</a:t>
            </a:r>
          </a:p>
          <a:p>
            <a:pPr lvl="1">
              <a:spcBef>
                <a:spcPts val="800"/>
              </a:spcBef>
              <a:buClr>
                <a:schemeClr val="accent3"/>
              </a:buClr>
            </a:pPr>
            <a:r>
              <a:rPr lang="en-US" sz="1800" dirty="0">
                <a:solidFill>
                  <a:schemeClr val="tx2"/>
                </a:solidFill>
              </a:rPr>
              <a:t>CEO and Principal of JMM Innovations, LLC 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50" dirty="0">
                <a:solidFill>
                  <a:schemeClr val="tx2"/>
                </a:solidFill>
              </a:rPr>
              <a:t>Committed to working with innovators, entrepreneurs, investors, and patient groups to advance novel medicines to patients and to develop the next generation of leaders</a:t>
            </a:r>
          </a:p>
          <a:p>
            <a:pPr lvl="1">
              <a:spcBef>
                <a:spcPts val="800"/>
              </a:spcBef>
              <a:buClr>
                <a:schemeClr val="accent3"/>
              </a:buClr>
            </a:pPr>
            <a:r>
              <a:rPr lang="en-US" sz="1800" dirty="0">
                <a:solidFill>
                  <a:schemeClr val="tx2"/>
                </a:solidFill>
              </a:rPr>
              <a:t>Involved in a number of additional activities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Advisor to investment groups, including: ARCH Ventures; Atlas Ventures; Blackstone Life Sciences; and RTW Investments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Board Director for public biopharmaceutical companies: Beam Therapeutics; </a:t>
            </a:r>
            <a:r>
              <a:rPr lang="en-US" sz="1600" dirty="0" err="1">
                <a:solidFill>
                  <a:schemeClr val="tx2"/>
                </a:solidFill>
              </a:rPr>
              <a:t>Kymera</a:t>
            </a:r>
            <a:r>
              <a:rPr lang="en-US" sz="1600" dirty="0">
                <a:solidFill>
                  <a:schemeClr val="tx2"/>
                </a:solidFill>
              </a:rPr>
              <a:t> Therapeutics; Rapport Therapeutics; Takeda Pharmaceuticals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Board Director for private biopharmaceutical companies, including: Aera Therapeutics; Aitia; City Therapeutics (co-founder); </a:t>
            </a:r>
            <a:r>
              <a:rPr lang="en-US" sz="1600" dirty="0" err="1">
                <a:solidFill>
                  <a:schemeClr val="tx2"/>
                </a:solidFill>
              </a:rPr>
              <a:t>HeMab</a:t>
            </a:r>
            <a:r>
              <a:rPr lang="en-US" sz="1600" dirty="0">
                <a:solidFill>
                  <a:schemeClr val="tx2"/>
                </a:solidFill>
              </a:rPr>
              <a:t> Therapeutics; Orbital Therapeutics (co-founder)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Strategic advisor for public and private biopharmaceutical companies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Director/Advisor for non-profit organizations and patient advocacy groups, including: Ariadne Labs; BIO; CHDI; Cure Duchenne, MGH Research Advisory Council; N-Lorem; Nucleate; </a:t>
            </a:r>
            <a:r>
              <a:rPr lang="en-US" sz="1600" dirty="0" err="1">
                <a:solidFill>
                  <a:schemeClr val="tx2"/>
                </a:solidFill>
              </a:rPr>
              <a:t>Termeer</a:t>
            </a:r>
            <a:r>
              <a:rPr lang="en-US" sz="1600" dirty="0">
                <a:solidFill>
                  <a:schemeClr val="tx2"/>
                </a:solidFill>
              </a:rPr>
              <a:t> Foundation</a:t>
            </a:r>
          </a:p>
          <a:p>
            <a:pPr marL="219070" lvl="2" indent="0">
              <a:spcBef>
                <a:spcPts val="800"/>
              </a:spcBef>
              <a:buClr>
                <a:schemeClr val="accent3"/>
              </a:buClr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8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Whole New Class of Medicines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03B93D-AEA2-6A75-FB26-EF93F4D5CFD8}"/>
              </a:ext>
            </a:extLst>
          </p:cNvPr>
          <p:cNvSpPr txBox="1">
            <a:spLocks/>
          </p:cNvSpPr>
          <p:nvPr/>
        </p:nvSpPr>
        <p:spPr>
          <a:xfrm>
            <a:off x="457200" y="743395"/>
            <a:ext cx="11430000" cy="404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 RNAi Therapeutic Medicines Approved from 2018-2022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D8026-7429-C561-6271-81BFDFAFC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14"/>
          <a:stretch/>
        </p:blipFill>
        <p:spPr>
          <a:xfrm>
            <a:off x="321733" y="1912517"/>
            <a:ext cx="1495310" cy="299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49FC3B-03A0-B918-519E-1F75FF76D3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7076" y="1912517"/>
            <a:ext cx="1424267" cy="2848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2CD9AC-09CB-20E1-D085-C9388742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135" y="2308847"/>
            <a:ext cx="4000175" cy="2025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C231E2-3C33-DF3B-0907-9C7EA3BBB3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00" t="16058" r="33173" b="16882"/>
          <a:stretch/>
        </p:blipFill>
        <p:spPr>
          <a:xfrm>
            <a:off x="3495519" y="1912517"/>
            <a:ext cx="1513153" cy="2808739"/>
          </a:xfrm>
          <a:prstGeom prst="rect">
            <a:avLst/>
          </a:prstGeom>
        </p:spPr>
      </p:pic>
      <p:pic>
        <p:nvPicPr>
          <p:cNvPr id="16" name="Picture 2" descr="AMVUTTRA™ (vutrisiran) product image">
            <a:extLst>
              <a:ext uri="{FF2B5EF4-FFF2-40B4-BE49-F238E27FC236}">
                <a16:creationId xmlns:a16="http://schemas.microsoft.com/office/drawing/2014/main" id="{AE3CF43A-E6AB-8386-D5F7-D80ECCA18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9236" y="2407196"/>
            <a:ext cx="4070522" cy="194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E30247-371E-4299-34AF-34C95E323CD2}"/>
              </a:ext>
            </a:extLst>
          </p:cNvPr>
          <p:cNvSpPr txBox="1"/>
          <p:nvPr/>
        </p:nvSpPr>
        <p:spPr>
          <a:xfrm>
            <a:off x="615933" y="48185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C0C998-942F-E7A7-D6D4-6A76777CCD42}"/>
              </a:ext>
            </a:extLst>
          </p:cNvPr>
          <p:cNvSpPr txBox="1"/>
          <p:nvPr/>
        </p:nvSpPr>
        <p:spPr>
          <a:xfrm>
            <a:off x="2258464" y="48185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8B9BB-3B3F-0288-7897-D4B44BBC6A2E}"/>
              </a:ext>
            </a:extLst>
          </p:cNvPr>
          <p:cNvSpPr txBox="1"/>
          <p:nvPr/>
        </p:nvSpPr>
        <p:spPr>
          <a:xfrm>
            <a:off x="3900993" y="48185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0C54A4-35D2-B713-1078-5F5EDC77692D}"/>
              </a:ext>
            </a:extLst>
          </p:cNvPr>
          <p:cNvSpPr txBox="1"/>
          <p:nvPr/>
        </p:nvSpPr>
        <p:spPr>
          <a:xfrm>
            <a:off x="6407128" y="48185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7252DB-3070-026D-87DA-08474FE3F0EA}"/>
              </a:ext>
            </a:extLst>
          </p:cNvPr>
          <p:cNvSpPr txBox="1"/>
          <p:nvPr/>
        </p:nvSpPr>
        <p:spPr>
          <a:xfrm>
            <a:off x="9963130" y="48185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E591F3-830A-F621-FF8F-05E90FA4C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043" y="1422354"/>
            <a:ext cx="8472499" cy="475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2021: Transition from Products to Top 5 Biopharma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5A705-96C6-6FF4-A327-41F8F12F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6" y="1225844"/>
            <a:ext cx="7351168" cy="342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DEE5D-8680-1BF8-07EE-A41CA7E5B448}"/>
              </a:ext>
            </a:extLst>
          </p:cNvPr>
          <p:cNvSpPr txBox="1"/>
          <p:nvPr/>
        </p:nvSpPr>
        <p:spPr>
          <a:xfrm>
            <a:off x="5434360" y="4669163"/>
            <a:ext cx="7291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&gt;0.5M on Alnylam RNAi therapeutics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or more marketed products 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&gt;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clinical programs + 4 INDs/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&gt;40% Revenue CAGR thru YE 2025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Profitability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Achieve non-GAAP profitability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D4A27C-F90A-E8B9-52EC-380502E9D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85680"/>
              </p:ext>
            </p:extLst>
          </p:nvPr>
        </p:nvGraphicFramePr>
        <p:xfrm>
          <a:off x="865590" y="1825624"/>
          <a:ext cx="10546435" cy="404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177">
                  <a:extLst>
                    <a:ext uri="{9D8B030D-6E8A-4147-A177-3AD203B41FA5}">
                      <a16:colId xmlns:a16="http://schemas.microsoft.com/office/drawing/2014/main" val="1964448403"/>
                    </a:ext>
                  </a:extLst>
                </a:gridCol>
                <a:gridCol w="5822849">
                  <a:extLst>
                    <a:ext uri="{9D8B030D-6E8A-4147-A177-3AD203B41FA5}">
                      <a16:colId xmlns:a16="http://schemas.microsoft.com/office/drawing/2014/main" val="2088574099"/>
                    </a:ext>
                  </a:extLst>
                </a:gridCol>
                <a:gridCol w="3198409">
                  <a:extLst>
                    <a:ext uri="{9D8B030D-6E8A-4147-A177-3AD203B41FA5}">
                      <a16:colId xmlns:a16="http://schemas.microsoft.com/office/drawing/2014/main" val="3098840503"/>
                    </a:ext>
                  </a:extLst>
                </a:gridCol>
              </a:tblGrid>
              <a:tr h="481181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RANK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COMPANY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MARKET CAP (Billions)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560947648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1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Amgen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$181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946695813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2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Regeneron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$126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617737585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3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Vertex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$120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202432415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4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Gilead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$105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1457645159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5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Alnylam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$35</a:t>
                      </a:r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3417126799"/>
                  </a:ext>
                </a:extLst>
              </a:tr>
              <a:tr h="593237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/>
                        <a:t>…</a:t>
                      </a:r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8647" marR="118647" marT="59324" marB="59324"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18647" marR="118647" marT="59324" marB="59324"/>
                </a:tc>
                <a:extLst>
                  <a:ext uri="{0D108BD9-81ED-4DB2-BD59-A6C34878D82A}">
                    <a16:rowId xmlns:a16="http://schemas.microsoft.com/office/drawing/2014/main" val="4075137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6283-90D9-2268-496E-D85090D7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01" y="2987295"/>
            <a:ext cx="6694146" cy="1709618"/>
          </a:xfrm>
        </p:spPr>
        <p:txBody>
          <a:bodyPr/>
          <a:lstStyle/>
          <a:p>
            <a:r>
              <a:rPr lang="en-US" dirty="0"/>
              <a:t>Next Generation RNAi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54E97-81A4-280E-62EE-CE856562A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625" y="4892675"/>
            <a:ext cx="6694488" cy="738188"/>
          </a:xfrm>
        </p:spPr>
        <p:txBody>
          <a:bodyPr/>
          <a:lstStyle/>
          <a:p>
            <a:r>
              <a:rPr lang="en-US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142233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6C2E-0818-DA8C-B94A-DB6F12AE6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77FC-3299-5B3B-5245-68F339F5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</p:spPr>
        <p:txBody>
          <a:bodyPr/>
          <a:lstStyle/>
          <a:p>
            <a:r>
              <a:rPr lang="en-US" dirty="0"/>
              <a:t>RNAi is transforming medicine and has come of 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FA1743-32A5-0339-F3CF-A9DB53984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488" y="1061840"/>
            <a:ext cx="11277600" cy="416170"/>
          </a:xfrm>
        </p:spPr>
        <p:txBody>
          <a:bodyPr/>
          <a:lstStyle/>
          <a:p>
            <a:r>
              <a:rPr lang="en-US" dirty="0"/>
              <a:t>Six FDA approvals since 2018, driven by unique strengths compared to existing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C1D58-4779-EE64-8E99-56D8F97459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64685" y="6352719"/>
            <a:ext cx="37011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F9E14-AB12-2397-4319-932C9B83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ibre Frankl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Confidential and Proprietary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FDDD28-BAD6-90DE-BFD8-ABD46DE72F2B}"/>
              </a:ext>
            </a:extLst>
          </p:cNvPr>
          <p:cNvGrpSpPr/>
          <p:nvPr/>
        </p:nvGrpSpPr>
        <p:grpSpPr>
          <a:xfrm>
            <a:off x="187268" y="1615601"/>
            <a:ext cx="3850252" cy="3472015"/>
            <a:chOff x="-75142" y="1996972"/>
            <a:chExt cx="4371373" cy="3941943"/>
          </a:xfrm>
        </p:grpSpPr>
        <p:pic>
          <p:nvPicPr>
            <p:cNvPr id="71" name="Picture 70" descr="A blue burst of light&#10;&#10;Description automatically generated">
              <a:extLst>
                <a:ext uri="{FF2B5EF4-FFF2-40B4-BE49-F238E27FC236}">
                  <a16:creationId xmlns:a16="http://schemas.microsoft.com/office/drawing/2014/main" id="{DE273A07-500C-7A09-1B69-6D753B9B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5142" y="1996972"/>
              <a:ext cx="4371373" cy="39419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DE2A16-3E26-FD74-6D0A-5B78D3A3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340210" y="2787721"/>
              <a:ext cx="3540668" cy="236044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263347-128F-5565-929A-AC5AA4478A4A}"/>
              </a:ext>
            </a:extLst>
          </p:cNvPr>
          <p:cNvGrpSpPr/>
          <p:nvPr/>
        </p:nvGrpSpPr>
        <p:grpSpPr>
          <a:xfrm>
            <a:off x="7546848" y="2071935"/>
            <a:ext cx="3355708" cy="1086958"/>
            <a:chOff x="8202308" y="1868755"/>
            <a:chExt cx="3355708" cy="10869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E5F7A-98C2-63C9-6683-DA48E53EC36D}"/>
                </a:ext>
              </a:extLst>
            </p:cNvPr>
            <p:cNvSpPr txBox="1"/>
            <p:nvPr/>
          </p:nvSpPr>
          <p:spPr>
            <a:xfrm>
              <a:off x="8202308" y="2186272"/>
              <a:ext cx="33557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43641"/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True Product Platform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Rational design for specific genes, &lt;12 months to development candidate and high PTRS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49AF3D99-C483-77A1-ACFA-AF729DFF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7253" y="1868755"/>
              <a:ext cx="365760" cy="3657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D702EB-B878-ED07-9AB7-10FB1749F666}"/>
              </a:ext>
            </a:extLst>
          </p:cNvPr>
          <p:cNvGrpSpPr/>
          <p:nvPr/>
        </p:nvGrpSpPr>
        <p:grpSpPr>
          <a:xfrm>
            <a:off x="4297412" y="3541469"/>
            <a:ext cx="3456432" cy="1089813"/>
            <a:chOff x="4297412" y="3338289"/>
            <a:chExt cx="3456432" cy="10898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918E46-0FA9-161F-79D4-D03D32D2E88B}"/>
                </a:ext>
              </a:extLst>
            </p:cNvPr>
            <p:cNvSpPr txBox="1"/>
            <p:nvPr/>
          </p:nvSpPr>
          <p:spPr>
            <a:xfrm>
              <a:off x="4297412" y="3658661"/>
              <a:ext cx="3456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43641"/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Long durability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5"/>
                  </a:solidFill>
                  <a:effectLst/>
                  <a:uLnTx/>
                  <a:uFillTx/>
                  <a:latin typeface="Libre Franklin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Twice yearly dosing potential, sustained pharmacology, improved adherence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B3D99115-45E1-6B42-4377-D5B52FA6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2146" y="3338289"/>
              <a:ext cx="320040" cy="32004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99B329-A7F6-0612-D17C-7B2EB3676015}"/>
              </a:ext>
            </a:extLst>
          </p:cNvPr>
          <p:cNvGrpSpPr/>
          <p:nvPr/>
        </p:nvGrpSpPr>
        <p:grpSpPr>
          <a:xfrm>
            <a:off x="4297413" y="2117655"/>
            <a:ext cx="3456432" cy="1086593"/>
            <a:chOff x="4297413" y="1914475"/>
            <a:chExt cx="3456432" cy="108659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890D3C-B994-0DE0-FF63-859CBCF26F59}"/>
                </a:ext>
              </a:extLst>
            </p:cNvPr>
            <p:cNvSpPr txBox="1"/>
            <p:nvPr/>
          </p:nvSpPr>
          <p:spPr>
            <a:xfrm>
              <a:off x="4297413" y="2231627"/>
              <a:ext cx="3456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43641"/>
                  </a:solidFill>
                  <a:effectLst/>
                  <a:uLnTx/>
                  <a:uFillTx/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Potent Efficacy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6 approved RNAi medicines with transformational patient benefit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1A2C9E9E-0C7C-1CF3-B948-B49498A5D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362146" y="1914475"/>
              <a:ext cx="320040" cy="3200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38C6CD-3325-D15C-F3C5-54CD29EA94EB}"/>
              </a:ext>
            </a:extLst>
          </p:cNvPr>
          <p:cNvGrpSpPr/>
          <p:nvPr/>
        </p:nvGrpSpPr>
        <p:grpSpPr>
          <a:xfrm>
            <a:off x="7546848" y="3538064"/>
            <a:ext cx="3746132" cy="1090363"/>
            <a:chOff x="4172926" y="1912279"/>
            <a:chExt cx="3456432" cy="10903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D56B66-ACB3-FE81-B5E1-F1CC414CA2C1}"/>
                </a:ext>
              </a:extLst>
            </p:cNvPr>
            <p:cNvSpPr txBox="1"/>
            <p:nvPr/>
          </p:nvSpPr>
          <p:spPr>
            <a:xfrm>
              <a:off x="4172926" y="2233201"/>
              <a:ext cx="3456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43641"/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Excellent Specificity &amp; Safety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5"/>
                  </a:solidFill>
                  <a:effectLst/>
                  <a:uLnTx/>
                  <a:uFillTx/>
                  <a:latin typeface="Libre Franklin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RNAi medicines with high specificity and outstanding safety profile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7417F50-17AB-7FA1-0126-CAD739D2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244247" y="1912279"/>
              <a:ext cx="320040" cy="320040"/>
            </a:xfrm>
            <a:prstGeom prst="rect">
              <a:avLst/>
            </a:prstGeom>
          </p:spPr>
        </p:pic>
      </p:grpSp>
      <p:pic>
        <p:nvPicPr>
          <p:cNvPr id="11" name="Picture 2" descr="Alnylam Announces First-Ever FDA Approval of an RNAi Therapeutic, ONPATTRO™  (patisiran) for the Treatment of the Polyneuropathy of Hereditary  Transthyretin-Mediated Amyloidosis in Adults | Business Wire">
            <a:extLst>
              <a:ext uri="{FF2B5EF4-FFF2-40B4-BE49-F238E27FC236}">
                <a16:creationId xmlns:a16="http://schemas.microsoft.com/office/drawing/2014/main" id="{90A5DE64-5C2E-AA0B-5B4D-29A64C24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806" y="5359061"/>
            <a:ext cx="1245670" cy="4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qvio is Now Available at IVX | IVX Health">
            <a:extLst>
              <a:ext uri="{FF2B5EF4-FFF2-40B4-BE49-F238E27FC236}">
                <a16:creationId xmlns:a16="http://schemas.microsoft.com/office/drawing/2014/main" id="{7C53320C-FD65-F273-341A-A60AFC4A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5895" y="5404427"/>
            <a:ext cx="1317369" cy="4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ome | AMVUTTRA® (vutrisiran)">
            <a:extLst>
              <a:ext uri="{FF2B5EF4-FFF2-40B4-BE49-F238E27FC236}">
                <a16:creationId xmlns:a16="http://schemas.microsoft.com/office/drawing/2014/main" id="{0406A69D-17AA-792E-DF93-589FE177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075" y="5362121"/>
            <a:ext cx="1456990" cy="4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GIVLAARI® (givosiran) | Homepage">
            <a:extLst>
              <a:ext uri="{FF2B5EF4-FFF2-40B4-BE49-F238E27FC236}">
                <a16:creationId xmlns:a16="http://schemas.microsoft.com/office/drawing/2014/main" id="{48505B28-AB1C-437E-1928-53CA2810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4306" y="5445627"/>
            <a:ext cx="1486886" cy="3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OXLUMO® (lumasiran) | Official Patient Website">
            <a:extLst>
              <a:ext uri="{FF2B5EF4-FFF2-40B4-BE49-F238E27FC236}">
                <a16:creationId xmlns:a16="http://schemas.microsoft.com/office/drawing/2014/main" id="{1B6BFA79-2591-98C6-5606-CEF58499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0022" y="5433490"/>
            <a:ext cx="1391223" cy="36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84B198-AF36-87F1-C21D-CBE8EBFE9F2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226"/>
          <a:stretch/>
        </p:blipFill>
        <p:spPr>
          <a:xfrm>
            <a:off x="9762094" y="5359061"/>
            <a:ext cx="1260100" cy="4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8E7EB-70B5-2F2D-01D1-A44A4FB2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04D9-01A9-87E8-166B-45F17607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enter RNAi revolution is now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BF26F-FA8B-D3E1-7353-627C4ED8A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RNAi today is where antibodies were in the late 1990s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86386-1016-39FC-73B4-56B065D69A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79BD-F8D2-A7B2-6122-E7A9A2E31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Confidential and Proprietary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A49D652-13B5-5D63-22E2-C3CC142E89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865534"/>
              </p:ext>
            </p:extLst>
          </p:nvPr>
        </p:nvGraphicFramePr>
        <p:xfrm>
          <a:off x="1120958" y="1806631"/>
          <a:ext cx="9950084" cy="3783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7199AEC-7622-3961-B205-CE7CF570E704}"/>
              </a:ext>
            </a:extLst>
          </p:cNvPr>
          <p:cNvGrpSpPr/>
          <p:nvPr/>
        </p:nvGrpSpPr>
        <p:grpSpPr>
          <a:xfrm>
            <a:off x="6151930" y="3966925"/>
            <a:ext cx="4411684" cy="929456"/>
            <a:chOff x="6326804" y="3721663"/>
            <a:chExt cx="4836762" cy="110624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0B2490-7465-5B98-DAB4-F11A71FF38DC}"/>
                </a:ext>
              </a:extLst>
            </p:cNvPr>
            <p:cNvGrpSpPr/>
            <p:nvPr/>
          </p:nvGrpSpPr>
          <p:grpSpPr>
            <a:xfrm>
              <a:off x="6326804" y="3721663"/>
              <a:ext cx="4836762" cy="833006"/>
              <a:chOff x="6620445" y="5331983"/>
              <a:chExt cx="4836762" cy="83300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57D550F-E753-2D09-8B84-9F3EEBC47FC4}"/>
                  </a:ext>
                </a:extLst>
              </p:cNvPr>
              <p:cNvGrpSpPr/>
              <p:nvPr/>
            </p:nvGrpSpPr>
            <p:grpSpPr>
              <a:xfrm>
                <a:off x="6620445" y="5331983"/>
                <a:ext cx="4836762" cy="833006"/>
                <a:chOff x="6620445" y="5331983"/>
                <a:chExt cx="4836762" cy="83300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F9AD44C-AEE6-3454-991E-2990173F9FF9}"/>
                    </a:ext>
                  </a:extLst>
                </p:cNvPr>
                <p:cNvSpPr/>
                <p:nvPr/>
              </p:nvSpPr>
              <p:spPr>
                <a:xfrm>
                  <a:off x="9534213" y="5331983"/>
                  <a:ext cx="1922994" cy="833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7D9A091-7770-CBC8-FD16-A1CB1344E4A9}"/>
                    </a:ext>
                  </a:extLst>
                </p:cNvPr>
                <p:cNvSpPr/>
                <p:nvPr/>
              </p:nvSpPr>
              <p:spPr>
                <a:xfrm>
                  <a:off x="6620445" y="5331983"/>
                  <a:ext cx="2910643" cy="833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7FED8D-F3BB-8049-AC74-4BFC566210EF}"/>
                  </a:ext>
                </a:extLst>
              </p:cNvPr>
              <p:cNvSpPr txBox="1"/>
              <p:nvPr/>
            </p:nvSpPr>
            <p:spPr>
              <a:xfrm>
                <a:off x="6663758" y="5528696"/>
                <a:ext cx="2824012" cy="439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557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6 approved RNAi drugs in first 5 years 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557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557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– similar to antibodies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483FAA-809D-30C8-C211-96B5EDB085EF}"/>
                  </a:ext>
                </a:extLst>
              </p:cNvPr>
              <p:cNvSpPr txBox="1"/>
              <p:nvPr/>
            </p:nvSpPr>
            <p:spPr>
              <a:xfrm>
                <a:off x="9579784" y="5528696"/>
                <a:ext cx="1828752" cy="439582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5557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~$</a:t>
                </a:r>
                <a:r>
                  <a:rPr lang="en-US" sz="1200" b="1" i="1" dirty="0">
                    <a:solidFill>
                      <a:srgbClr val="FF5557"/>
                    </a:solidFill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60</a:t>
                </a: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5557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B value created (market cap and M&amp;A)</a:t>
                </a:r>
              </a:p>
            </p:txBody>
          </p:sp>
        </p:grp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0A3848D9-1D4B-3815-3E24-33A12D81CAD9}"/>
                </a:ext>
              </a:extLst>
            </p:cNvPr>
            <p:cNvSpPr/>
            <p:nvPr/>
          </p:nvSpPr>
          <p:spPr>
            <a:xfrm rot="10800000">
              <a:off x="10899679" y="4564628"/>
              <a:ext cx="263280" cy="263280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307267-0184-E0E7-3947-2E5241A2F999}"/>
              </a:ext>
            </a:extLst>
          </p:cNvPr>
          <p:cNvGrpSpPr/>
          <p:nvPr/>
        </p:nvGrpSpPr>
        <p:grpSpPr>
          <a:xfrm>
            <a:off x="1851811" y="5599473"/>
            <a:ext cx="4016294" cy="184666"/>
            <a:chOff x="1641109" y="4714665"/>
            <a:chExt cx="4403271" cy="2197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E6020E-2CE3-018E-4C47-3183D6A353B9}"/>
                </a:ext>
              </a:extLst>
            </p:cNvPr>
            <p:cNvGrpSpPr/>
            <p:nvPr/>
          </p:nvGrpSpPr>
          <p:grpSpPr>
            <a:xfrm>
              <a:off x="1641109" y="4766627"/>
              <a:ext cx="4403271" cy="126416"/>
              <a:chOff x="1641109" y="5374332"/>
              <a:chExt cx="4403271" cy="12641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4B07CD9-AD7F-412B-6C87-CFA8D788C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109" y="5437540"/>
                <a:ext cx="439931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E0F007-999E-0C78-6C11-2ED59A32C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109" y="5374332"/>
                <a:ext cx="0" cy="126416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5AA7A2E-E570-35C0-6756-A20CF2F7D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380" y="5374332"/>
                <a:ext cx="0" cy="126416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D63CC2-23DD-79F1-092F-445631A701BC}"/>
                </a:ext>
              </a:extLst>
            </p:cNvPr>
            <p:cNvSpPr txBox="1"/>
            <p:nvPr/>
          </p:nvSpPr>
          <p:spPr>
            <a:xfrm>
              <a:off x="2186632" y="4714665"/>
              <a:ext cx="3308263" cy="219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EB9928"/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~ 20 years to develop antibody technology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97834A-1951-1E91-594B-4D597C663823}"/>
              </a:ext>
            </a:extLst>
          </p:cNvPr>
          <p:cNvGrpSpPr/>
          <p:nvPr/>
        </p:nvGrpSpPr>
        <p:grpSpPr>
          <a:xfrm>
            <a:off x="6600526" y="5591218"/>
            <a:ext cx="3161329" cy="171660"/>
            <a:chOff x="6847371" y="4704842"/>
            <a:chExt cx="3465929" cy="2043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DC4627-75A0-FC11-E7B2-55FFC57BEBB3}"/>
                </a:ext>
              </a:extLst>
            </p:cNvPr>
            <p:cNvGrpSpPr/>
            <p:nvPr/>
          </p:nvGrpSpPr>
          <p:grpSpPr>
            <a:xfrm>
              <a:off x="6847371" y="4766627"/>
              <a:ext cx="3465929" cy="126416"/>
              <a:chOff x="6847371" y="5372950"/>
              <a:chExt cx="3465929" cy="12641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1F9D8F8-CD8A-6320-F337-5B5C501C8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371" y="5436158"/>
                <a:ext cx="3460641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200A3A9-4CAC-761F-CB7A-D0DA84EA8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371" y="5372950"/>
                <a:ext cx="0" cy="12641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C958095-6850-0850-6890-112A39FCB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3300" y="5372950"/>
                <a:ext cx="0" cy="12641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0BA311-EC66-F5C3-A162-3B3FA42A62A3}"/>
                </a:ext>
              </a:extLst>
            </p:cNvPr>
            <p:cNvSpPr txBox="1"/>
            <p:nvPr/>
          </p:nvSpPr>
          <p:spPr>
            <a:xfrm>
              <a:off x="7097970" y="4704842"/>
              <a:ext cx="2959443" cy="2043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F8B8D"/>
                  </a:solidFill>
                  <a:effectLst/>
                  <a:uLnTx/>
                  <a:uFillTx/>
                  <a:latin typeface="Arial" panose="020B0604020202020204"/>
                  <a:ea typeface="Helvetica Neue" panose="02000503000000020004" pitchFamily="2" charset="0"/>
                  <a:cs typeface="Helvetica Neue" panose="02000503000000020004" pitchFamily="2" charset="0"/>
                </a:rPr>
                <a:t>~20 years to develop RNAi technology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EB10E0-C71F-5991-986E-D54412073D0B}"/>
              </a:ext>
            </a:extLst>
          </p:cNvPr>
          <p:cNvGrpSpPr/>
          <p:nvPr/>
        </p:nvGrpSpPr>
        <p:grpSpPr>
          <a:xfrm>
            <a:off x="9836915" y="2258751"/>
            <a:ext cx="1046680" cy="461423"/>
            <a:chOff x="10148942" y="1420546"/>
            <a:chExt cx="1046680" cy="4614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23AFBE-A5ED-6267-2841-B85BB6DA3EBD}"/>
                </a:ext>
              </a:extLst>
            </p:cNvPr>
            <p:cNvGrpSpPr/>
            <p:nvPr/>
          </p:nvGrpSpPr>
          <p:grpSpPr>
            <a:xfrm>
              <a:off x="10148942" y="1420546"/>
              <a:ext cx="1046680" cy="253916"/>
              <a:chOff x="10550891" y="1383702"/>
              <a:chExt cx="1046680" cy="2539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357E7F-5905-0F3C-1587-DCBCF7D7B1F2}"/>
                  </a:ext>
                </a:extLst>
              </p:cNvPr>
              <p:cNvSpPr txBox="1"/>
              <p:nvPr/>
            </p:nvSpPr>
            <p:spPr>
              <a:xfrm>
                <a:off x="10722190" y="1383702"/>
                <a:ext cx="875381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5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Antibodies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556AE5B-0CC2-F109-26E9-B5849E92C7F0}"/>
                  </a:ext>
                </a:extLst>
              </p:cNvPr>
              <p:cNvSpPr/>
              <p:nvPr/>
            </p:nvSpPr>
            <p:spPr>
              <a:xfrm>
                <a:off x="10550891" y="1430497"/>
                <a:ext cx="178351" cy="1783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4B5F36-7210-58E2-30A4-08B57C85C24D}"/>
                </a:ext>
              </a:extLst>
            </p:cNvPr>
            <p:cNvGrpSpPr/>
            <p:nvPr/>
          </p:nvGrpSpPr>
          <p:grpSpPr>
            <a:xfrm>
              <a:off x="10148942" y="1628053"/>
              <a:ext cx="813794" cy="253916"/>
              <a:chOff x="10550891" y="1672489"/>
              <a:chExt cx="813794" cy="2539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50008-0C73-07BE-7A6C-48D0E417893A}"/>
                  </a:ext>
                </a:extLst>
              </p:cNvPr>
              <p:cNvSpPr txBox="1"/>
              <p:nvPr/>
            </p:nvSpPr>
            <p:spPr>
              <a:xfrm>
                <a:off x="10739571" y="1672489"/>
                <a:ext cx="625114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5"/>
                    </a:solidFill>
                    <a:effectLst/>
                    <a:uLnTx/>
                    <a:uFillTx/>
                    <a:latin typeface="Arial" panose="020B0604020202020204"/>
                    <a:ea typeface="Helvetica Neue" panose="02000503000000020004" pitchFamily="2" charset="0"/>
                    <a:cs typeface="Helvetica Neue" panose="02000503000000020004" pitchFamily="2" charset="0"/>
                  </a:rPr>
                  <a:t>RNAi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4AE23F-0B95-4255-3C31-EC3CB35CB737}"/>
                  </a:ext>
                </a:extLst>
              </p:cNvPr>
              <p:cNvSpPr/>
              <p:nvPr/>
            </p:nvSpPr>
            <p:spPr>
              <a:xfrm>
                <a:off x="10550891" y="1710621"/>
                <a:ext cx="178351" cy="17835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37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CA52-911A-BAC2-3C6D-EC8EC6CA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6CC946E-994E-E8D5-BA84-66EC9C01C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A1E6-5217-8CB9-4C78-257A885A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5" y="6352719"/>
            <a:ext cx="37011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D2D92-4E24-A4A5-0EA2-D49965C6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</p:spPr>
        <p:txBody>
          <a:bodyPr/>
          <a:lstStyle/>
          <a:p>
            <a:r>
              <a:rPr lang="en-US" dirty="0"/>
              <a:t>We are at the dawn of extrahepatic RNAi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88898-94AA-6125-999D-0BC05497E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ibre Frankl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Confidential and Proprietary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757CB-6D9F-7E3E-61C4-FB0B38337793}"/>
              </a:ext>
            </a:extLst>
          </p:cNvPr>
          <p:cNvSpPr txBox="1"/>
          <p:nvPr/>
        </p:nvSpPr>
        <p:spPr>
          <a:xfrm>
            <a:off x="479878" y="4993951"/>
            <a:ext cx="11125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Each extrahepatic tissue uncovers tremendous value (e.g. GalNAc: 6 drugs and numerous candidates)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200+ cell types yet to be targeted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1000’s of diseases yet to be treated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D59201-693B-618C-878D-95CE5398BD30}"/>
              </a:ext>
            </a:extLst>
          </p:cNvPr>
          <p:cNvSpPr/>
          <p:nvPr/>
        </p:nvSpPr>
        <p:spPr>
          <a:xfrm>
            <a:off x="1305764" y="6538962"/>
            <a:ext cx="7845552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21520F-2866-A576-2638-6907A4913C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74" y="6194465"/>
            <a:ext cx="1058257" cy="677284"/>
          </a:xfrm>
          <a:prstGeom prst="rect">
            <a:avLst/>
          </a:prstGeom>
        </p:spPr>
      </p:pic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306EBACD-CFB8-9ABB-D0AE-82D1EF0F36B9}"/>
              </a:ext>
            </a:extLst>
          </p:cNvPr>
          <p:cNvGrpSpPr/>
          <p:nvPr/>
        </p:nvGrpSpPr>
        <p:grpSpPr>
          <a:xfrm>
            <a:off x="1533160" y="3734853"/>
            <a:ext cx="1059125" cy="953729"/>
            <a:chOff x="1360962" y="1636804"/>
            <a:chExt cx="1059125" cy="953729"/>
          </a:xfrm>
        </p:grpSpPr>
        <p:sp>
          <p:nvSpPr>
            <p:cNvPr id="8202" name="Rounded Rectangle 8201">
              <a:extLst>
                <a:ext uri="{FF2B5EF4-FFF2-40B4-BE49-F238E27FC236}">
                  <a16:creationId xmlns:a16="http://schemas.microsoft.com/office/drawing/2014/main" id="{C6707C74-93A5-3E08-B9D7-4982160DFCE0}"/>
                </a:ext>
              </a:extLst>
            </p:cNvPr>
            <p:cNvSpPr/>
            <p:nvPr/>
          </p:nvSpPr>
          <p:spPr>
            <a:xfrm>
              <a:off x="1360962" y="1636804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03" name="Group 8202">
              <a:extLst>
                <a:ext uri="{FF2B5EF4-FFF2-40B4-BE49-F238E27FC236}">
                  <a16:creationId xmlns:a16="http://schemas.microsoft.com/office/drawing/2014/main" id="{1D9D10EC-91F8-6E04-A840-A17F6B723CF7}"/>
                </a:ext>
              </a:extLst>
            </p:cNvPr>
            <p:cNvGrpSpPr/>
            <p:nvPr/>
          </p:nvGrpSpPr>
          <p:grpSpPr>
            <a:xfrm>
              <a:off x="1444250" y="1712637"/>
              <a:ext cx="892549" cy="719562"/>
              <a:chOff x="4178054" y="5355063"/>
              <a:chExt cx="892549" cy="719562"/>
            </a:xfrm>
          </p:grpSpPr>
          <p:pic>
            <p:nvPicPr>
              <p:cNvPr id="8204" name="Graphic 8203">
                <a:extLst>
                  <a:ext uri="{FF2B5EF4-FFF2-40B4-BE49-F238E27FC236}">
                    <a16:creationId xmlns:a16="http://schemas.microsoft.com/office/drawing/2014/main" id="{D97C6CB4-F649-EA50-582C-A419070BC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95330" y="5616627"/>
                <a:ext cx="457997" cy="457998"/>
              </a:xfrm>
              <a:prstGeom prst="rect">
                <a:avLst/>
              </a:prstGeom>
            </p:spPr>
          </p:pic>
          <p:sp>
            <p:nvSpPr>
              <p:cNvPr id="8205" name="TextBox 8204">
                <a:extLst>
                  <a:ext uri="{FF2B5EF4-FFF2-40B4-BE49-F238E27FC236}">
                    <a16:creationId xmlns:a16="http://schemas.microsoft.com/office/drawing/2014/main" id="{9A75B89B-B36A-0436-37D5-15E6936BA22E}"/>
                  </a:ext>
                </a:extLst>
              </p:cNvPr>
              <p:cNvSpPr txBox="1"/>
              <p:nvPr/>
            </p:nvSpPr>
            <p:spPr>
              <a:xfrm>
                <a:off x="4178054" y="5355063"/>
                <a:ext cx="89254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Immune cells</a:t>
                </a:r>
              </a:p>
            </p:txBody>
          </p:sp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F07DBF8B-E524-7638-066E-923385B4D886}"/>
              </a:ext>
            </a:extLst>
          </p:cNvPr>
          <p:cNvGrpSpPr/>
          <p:nvPr/>
        </p:nvGrpSpPr>
        <p:grpSpPr>
          <a:xfrm>
            <a:off x="9605708" y="3858525"/>
            <a:ext cx="1059125" cy="953729"/>
            <a:chOff x="235806" y="1636804"/>
            <a:chExt cx="1059125" cy="953729"/>
          </a:xfrm>
        </p:grpSpPr>
        <p:sp>
          <p:nvSpPr>
            <p:cNvPr id="8207" name="Rounded Rectangle 8206">
              <a:extLst>
                <a:ext uri="{FF2B5EF4-FFF2-40B4-BE49-F238E27FC236}">
                  <a16:creationId xmlns:a16="http://schemas.microsoft.com/office/drawing/2014/main" id="{9DC6871D-46E9-942B-D43C-65D83E884F00}"/>
                </a:ext>
              </a:extLst>
            </p:cNvPr>
            <p:cNvSpPr/>
            <p:nvPr/>
          </p:nvSpPr>
          <p:spPr>
            <a:xfrm>
              <a:off x="235806" y="1636804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08" name="Group 8207">
              <a:extLst>
                <a:ext uri="{FF2B5EF4-FFF2-40B4-BE49-F238E27FC236}">
                  <a16:creationId xmlns:a16="http://schemas.microsoft.com/office/drawing/2014/main" id="{B14608D9-0922-1E82-38CA-70E4172ABFD6}"/>
                </a:ext>
              </a:extLst>
            </p:cNvPr>
            <p:cNvGrpSpPr/>
            <p:nvPr/>
          </p:nvGrpSpPr>
          <p:grpSpPr>
            <a:xfrm>
              <a:off x="239375" y="1717739"/>
              <a:ext cx="1051987" cy="748334"/>
              <a:chOff x="3324531" y="5355063"/>
              <a:chExt cx="1051987" cy="748334"/>
            </a:xfrm>
          </p:grpSpPr>
          <p:pic>
            <p:nvPicPr>
              <p:cNvPr id="8209" name="Graphic 8208">
                <a:extLst>
                  <a:ext uri="{FF2B5EF4-FFF2-40B4-BE49-F238E27FC236}">
                    <a16:creationId xmlns:a16="http://schemas.microsoft.com/office/drawing/2014/main" id="{91CD0552-2B47-1D44-3565-2861595534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5958" t="17378" r="23034" b="15665"/>
              <a:stretch/>
            </p:blipFill>
            <p:spPr>
              <a:xfrm>
                <a:off x="3654161" y="5587855"/>
                <a:ext cx="392727" cy="515542"/>
              </a:xfrm>
              <a:prstGeom prst="rect">
                <a:avLst/>
              </a:prstGeom>
            </p:spPr>
          </p:pic>
          <p:sp>
            <p:nvSpPr>
              <p:cNvPr id="8210" name="TextBox 8209">
                <a:extLst>
                  <a:ext uri="{FF2B5EF4-FFF2-40B4-BE49-F238E27FC236}">
                    <a16:creationId xmlns:a16="http://schemas.microsoft.com/office/drawing/2014/main" id="{29C0C7B3-8A75-3465-0D24-88B2A0C6F725}"/>
                  </a:ext>
                </a:extLst>
              </p:cNvPr>
              <p:cNvSpPr txBox="1"/>
              <p:nvPr/>
            </p:nvSpPr>
            <p:spPr>
              <a:xfrm>
                <a:off x="3324531" y="5355063"/>
                <a:ext cx="10519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Cardiac muscle</a:t>
                </a:r>
              </a:p>
            </p:txBody>
          </p:sp>
        </p:grpSp>
      </p:grpSp>
      <p:grpSp>
        <p:nvGrpSpPr>
          <p:cNvPr id="8223" name="Group 8222">
            <a:extLst>
              <a:ext uri="{FF2B5EF4-FFF2-40B4-BE49-F238E27FC236}">
                <a16:creationId xmlns:a16="http://schemas.microsoft.com/office/drawing/2014/main" id="{784B234E-E992-FD9C-DEC4-BE2DC59F472D}"/>
              </a:ext>
            </a:extLst>
          </p:cNvPr>
          <p:cNvGrpSpPr/>
          <p:nvPr/>
        </p:nvGrpSpPr>
        <p:grpSpPr>
          <a:xfrm>
            <a:off x="6905239" y="2976811"/>
            <a:ext cx="1059125" cy="953729"/>
            <a:chOff x="2478241" y="1636804"/>
            <a:chExt cx="1059125" cy="953729"/>
          </a:xfrm>
        </p:grpSpPr>
        <p:sp>
          <p:nvSpPr>
            <p:cNvPr id="8224" name="Rounded Rectangle 8223">
              <a:extLst>
                <a:ext uri="{FF2B5EF4-FFF2-40B4-BE49-F238E27FC236}">
                  <a16:creationId xmlns:a16="http://schemas.microsoft.com/office/drawing/2014/main" id="{9DFF3375-AAFF-507C-7E82-EE4B308651BC}"/>
                </a:ext>
              </a:extLst>
            </p:cNvPr>
            <p:cNvSpPr/>
            <p:nvPr/>
          </p:nvSpPr>
          <p:spPr>
            <a:xfrm>
              <a:off x="2478241" y="1636804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25" name="Group 8224">
              <a:extLst>
                <a:ext uri="{FF2B5EF4-FFF2-40B4-BE49-F238E27FC236}">
                  <a16:creationId xmlns:a16="http://schemas.microsoft.com/office/drawing/2014/main" id="{C9C8E5E3-2895-9C6E-A781-3CAE74626769}"/>
                </a:ext>
              </a:extLst>
            </p:cNvPr>
            <p:cNvGrpSpPr/>
            <p:nvPr/>
          </p:nvGrpSpPr>
          <p:grpSpPr>
            <a:xfrm>
              <a:off x="2685515" y="1717739"/>
              <a:ext cx="644577" cy="681757"/>
              <a:chOff x="5066676" y="5355063"/>
              <a:chExt cx="644577" cy="681757"/>
            </a:xfrm>
          </p:grpSpPr>
          <p:pic>
            <p:nvPicPr>
              <p:cNvPr id="8226" name="Graphic 8225">
                <a:extLst>
                  <a:ext uri="{FF2B5EF4-FFF2-40B4-BE49-F238E27FC236}">
                    <a16:creationId xmlns:a16="http://schemas.microsoft.com/office/drawing/2014/main" id="{F2A350D6-2422-A64B-A5BF-EAC991914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20508" t="18960" r="20508" b="20931"/>
              <a:stretch/>
            </p:blipFill>
            <p:spPr>
              <a:xfrm>
                <a:off x="5201346" y="5654431"/>
                <a:ext cx="375237" cy="382389"/>
              </a:xfrm>
              <a:prstGeom prst="rect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8227" name="TextBox 8226">
                <a:extLst>
                  <a:ext uri="{FF2B5EF4-FFF2-40B4-BE49-F238E27FC236}">
                    <a16:creationId xmlns:a16="http://schemas.microsoft.com/office/drawing/2014/main" id="{F0F607D2-7BA7-2902-5D2A-28800FD638A2}"/>
                  </a:ext>
                </a:extLst>
              </p:cNvPr>
              <p:cNvSpPr txBox="1"/>
              <p:nvPr/>
            </p:nvSpPr>
            <p:spPr>
              <a:xfrm>
                <a:off x="5066676" y="5355063"/>
                <a:ext cx="644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Neurons</a:t>
                </a:r>
              </a:p>
            </p:txBody>
          </p:sp>
        </p:grpSp>
      </p:grpSp>
      <p:grpSp>
        <p:nvGrpSpPr>
          <p:cNvPr id="8228" name="Group 8227">
            <a:extLst>
              <a:ext uri="{FF2B5EF4-FFF2-40B4-BE49-F238E27FC236}">
                <a16:creationId xmlns:a16="http://schemas.microsoft.com/office/drawing/2014/main" id="{13C66D8C-C874-937F-C1E7-ECAA6A593C3C}"/>
              </a:ext>
            </a:extLst>
          </p:cNvPr>
          <p:cNvGrpSpPr/>
          <p:nvPr/>
        </p:nvGrpSpPr>
        <p:grpSpPr>
          <a:xfrm>
            <a:off x="2958680" y="3192714"/>
            <a:ext cx="1059125" cy="953729"/>
            <a:chOff x="1781864" y="1646351"/>
            <a:chExt cx="1059125" cy="953729"/>
          </a:xfrm>
        </p:grpSpPr>
        <p:sp>
          <p:nvSpPr>
            <p:cNvPr id="8229" name="Rounded Rectangle 8228">
              <a:extLst>
                <a:ext uri="{FF2B5EF4-FFF2-40B4-BE49-F238E27FC236}">
                  <a16:creationId xmlns:a16="http://schemas.microsoft.com/office/drawing/2014/main" id="{9EA7E1AF-AB44-E470-039C-0A936CD94E2F}"/>
                </a:ext>
              </a:extLst>
            </p:cNvPr>
            <p:cNvSpPr/>
            <p:nvPr/>
          </p:nvSpPr>
          <p:spPr>
            <a:xfrm>
              <a:off x="1781864" y="1646351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30" name="Group 8229">
              <a:extLst>
                <a:ext uri="{FF2B5EF4-FFF2-40B4-BE49-F238E27FC236}">
                  <a16:creationId xmlns:a16="http://schemas.microsoft.com/office/drawing/2014/main" id="{2531CEA2-3F4E-E501-0AD0-C7B1FA2047E4}"/>
                </a:ext>
              </a:extLst>
            </p:cNvPr>
            <p:cNvGrpSpPr/>
            <p:nvPr/>
          </p:nvGrpSpPr>
          <p:grpSpPr>
            <a:xfrm>
              <a:off x="1989138" y="1717739"/>
              <a:ext cx="644577" cy="662312"/>
              <a:chOff x="5733738" y="5355063"/>
              <a:chExt cx="644577" cy="662312"/>
            </a:xfrm>
          </p:grpSpPr>
          <p:pic>
            <p:nvPicPr>
              <p:cNvPr id="8231" name="Picture 8230">
                <a:extLst>
                  <a:ext uri="{FF2B5EF4-FFF2-40B4-BE49-F238E27FC236}">
                    <a16:creationId xmlns:a16="http://schemas.microsoft.com/office/drawing/2014/main" id="{5C6126A1-532C-B386-ADD4-E7514427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biLevel thresh="25000"/>
              </a:blip>
              <a:stretch>
                <a:fillRect/>
              </a:stretch>
            </p:blipFill>
            <p:spPr>
              <a:xfrm>
                <a:off x="5884277" y="5673877"/>
                <a:ext cx="343498" cy="34349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232" name="TextBox 8231">
                <a:extLst>
                  <a:ext uri="{FF2B5EF4-FFF2-40B4-BE49-F238E27FC236}">
                    <a16:creationId xmlns:a16="http://schemas.microsoft.com/office/drawing/2014/main" id="{01FB08E3-4BBA-907A-9669-C912C62FCD0B}"/>
                  </a:ext>
                </a:extLst>
              </p:cNvPr>
              <p:cNvSpPr txBox="1"/>
              <p:nvPr/>
            </p:nvSpPr>
            <p:spPr>
              <a:xfrm>
                <a:off x="5733738" y="5355063"/>
                <a:ext cx="644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Muscle</a:t>
                </a:r>
              </a:p>
            </p:txBody>
          </p:sp>
        </p:grpSp>
      </p:grpSp>
      <p:grpSp>
        <p:nvGrpSpPr>
          <p:cNvPr id="8234" name="Group 8233">
            <a:extLst>
              <a:ext uri="{FF2B5EF4-FFF2-40B4-BE49-F238E27FC236}">
                <a16:creationId xmlns:a16="http://schemas.microsoft.com/office/drawing/2014/main" id="{25EE6BB7-7FBD-7658-B50E-B69096529B30}"/>
              </a:ext>
            </a:extLst>
          </p:cNvPr>
          <p:cNvGrpSpPr/>
          <p:nvPr/>
        </p:nvGrpSpPr>
        <p:grpSpPr>
          <a:xfrm>
            <a:off x="8246019" y="3411091"/>
            <a:ext cx="1059125" cy="953729"/>
            <a:chOff x="1855412" y="1647718"/>
            <a:chExt cx="1059125" cy="953729"/>
          </a:xfrm>
        </p:grpSpPr>
        <p:sp>
          <p:nvSpPr>
            <p:cNvPr id="8233" name="Rounded Rectangle 8232">
              <a:extLst>
                <a:ext uri="{FF2B5EF4-FFF2-40B4-BE49-F238E27FC236}">
                  <a16:creationId xmlns:a16="http://schemas.microsoft.com/office/drawing/2014/main" id="{1C4D6FA8-14C3-3D23-B927-1E0FB65BFD24}"/>
                </a:ext>
              </a:extLst>
            </p:cNvPr>
            <p:cNvSpPr/>
            <p:nvPr/>
          </p:nvSpPr>
          <p:spPr>
            <a:xfrm>
              <a:off x="1855412" y="1647718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5635CA2-C4CF-8AEC-BF0A-A6AAA0ED610C}"/>
                </a:ext>
              </a:extLst>
            </p:cNvPr>
            <p:cNvGrpSpPr/>
            <p:nvPr/>
          </p:nvGrpSpPr>
          <p:grpSpPr>
            <a:xfrm>
              <a:off x="2062686" y="1717739"/>
              <a:ext cx="644577" cy="662312"/>
              <a:chOff x="7315200" y="5355063"/>
              <a:chExt cx="644577" cy="66231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CECEA27-D871-A161-1ACF-715E1C358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rcRect/>
              <a:stretch/>
            </p:blipFill>
            <p:spPr>
              <a:xfrm>
                <a:off x="7428342" y="5673877"/>
                <a:ext cx="418293" cy="34349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87A5CF-EA54-B98C-4629-8F84E0B8A427}"/>
                  </a:ext>
                </a:extLst>
              </p:cNvPr>
              <p:cNvSpPr txBox="1"/>
              <p:nvPr/>
            </p:nvSpPr>
            <p:spPr>
              <a:xfrm>
                <a:off x="7315200" y="5355063"/>
                <a:ext cx="644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Eye</a:t>
                </a:r>
              </a:p>
            </p:txBody>
          </p:sp>
        </p:grpSp>
      </p:grpSp>
      <p:grpSp>
        <p:nvGrpSpPr>
          <p:cNvPr id="8237" name="Group 8236">
            <a:extLst>
              <a:ext uri="{FF2B5EF4-FFF2-40B4-BE49-F238E27FC236}">
                <a16:creationId xmlns:a16="http://schemas.microsoft.com/office/drawing/2014/main" id="{E84FB07E-AA57-AD0E-4E59-E3E32C2A9DD1}"/>
              </a:ext>
            </a:extLst>
          </p:cNvPr>
          <p:cNvGrpSpPr/>
          <p:nvPr/>
        </p:nvGrpSpPr>
        <p:grpSpPr>
          <a:xfrm>
            <a:off x="209343" y="3735818"/>
            <a:ext cx="1059125" cy="953729"/>
            <a:chOff x="2929157" y="1646351"/>
            <a:chExt cx="1059125" cy="953729"/>
          </a:xfrm>
        </p:grpSpPr>
        <p:sp>
          <p:nvSpPr>
            <p:cNvPr id="8238" name="Rounded Rectangle 8237">
              <a:extLst>
                <a:ext uri="{FF2B5EF4-FFF2-40B4-BE49-F238E27FC236}">
                  <a16:creationId xmlns:a16="http://schemas.microsoft.com/office/drawing/2014/main" id="{D350BB76-2582-9610-7F8E-28AFF31DC1D9}"/>
                </a:ext>
              </a:extLst>
            </p:cNvPr>
            <p:cNvSpPr/>
            <p:nvPr/>
          </p:nvSpPr>
          <p:spPr>
            <a:xfrm>
              <a:off x="2929157" y="1646351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39" name="Group 8238">
              <a:extLst>
                <a:ext uri="{FF2B5EF4-FFF2-40B4-BE49-F238E27FC236}">
                  <a16:creationId xmlns:a16="http://schemas.microsoft.com/office/drawing/2014/main" id="{E8B34CA3-7524-0096-32A3-4275EA0A7C27}"/>
                </a:ext>
              </a:extLst>
            </p:cNvPr>
            <p:cNvGrpSpPr/>
            <p:nvPr/>
          </p:nvGrpSpPr>
          <p:grpSpPr>
            <a:xfrm>
              <a:off x="3136431" y="1717739"/>
              <a:ext cx="644577" cy="675488"/>
              <a:chOff x="6483246" y="5355063"/>
              <a:chExt cx="644577" cy="675488"/>
            </a:xfrm>
          </p:grpSpPr>
          <p:grpSp>
            <p:nvGrpSpPr>
              <p:cNvPr id="8240" name="Group 8239">
                <a:extLst>
                  <a:ext uri="{FF2B5EF4-FFF2-40B4-BE49-F238E27FC236}">
                    <a16:creationId xmlns:a16="http://schemas.microsoft.com/office/drawing/2014/main" id="{AB818F6A-41B5-AF59-445B-C2BAD2AB83C7}"/>
                  </a:ext>
                </a:extLst>
              </p:cNvPr>
              <p:cNvGrpSpPr/>
              <p:nvPr/>
            </p:nvGrpSpPr>
            <p:grpSpPr>
              <a:xfrm>
                <a:off x="6604535" y="5687053"/>
                <a:ext cx="401998" cy="343498"/>
                <a:chOff x="1010109" y="4844060"/>
                <a:chExt cx="589279" cy="503525"/>
              </a:xfrm>
              <a:solidFill>
                <a:schemeClr val="bg1"/>
              </a:solidFill>
            </p:grpSpPr>
            <p:sp>
              <p:nvSpPr>
                <p:cNvPr id="8242" name="Freeform 8241">
                  <a:extLst>
                    <a:ext uri="{FF2B5EF4-FFF2-40B4-BE49-F238E27FC236}">
                      <a16:creationId xmlns:a16="http://schemas.microsoft.com/office/drawing/2014/main" id="{6F69456E-8C65-338D-7EF5-623BAFF66426}"/>
                    </a:ext>
                  </a:extLst>
                </p:cNvPr>
                <p:cNvSpPr/>
                <p:nvPr/>
              </p:nvSpPr>
              <p:spPr>
                <a:xfrm>
                  <a:off x="1096667" y="5004803"/>
                  <a:ext cx="502721" cy="271992"/>
                </a:xfrm>
                <a:custGeom>
                  <a:avLst/>
                  <a:gdLst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17895 w 2536583"/>
                    <a:gd name="connsiteY8" fmla="*/ 1046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6638 w 2536583"/>
                    <a:gd name="connsiteY44" fmla="*/ 278818 h 1374646"/>
                    <a:gd name="connsiteX45" fmla="*/ 2004867 w 2536583"/>
                    <a:gd name="connsiteY45" fmla="*/ 249789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96867 w 2536583"/>
                    <a:gd name="connsiteY55" fmla="*/ 3513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178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6638 w 2536583"/>
                    <a:gd name="connsiteY44" fmla="*/ 278818 h 1374646"/>
                    <a:gd name="connsiteX45" fmla="*/ 2004867 w 2536583"/>
                    <a:gd name="connsiteY45" fmla="*/ 249789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96867 w 2536583"/>
                    <a:gd name="connsiteY55" fmla="*/ 3513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178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04867 w 2536583"/>
                    <a:gd name="connsiteY45" fmla="*/ 249789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96867 w 2536583"/>
                    <a:gd name="connsiteY55" fmla="*/ 3513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178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96867 w 2536583"/>
                    <a:gd name="connsiteY55" fmla="*/ 3513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178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178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6389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618752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40103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827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39113 w 2536583"/>
                    <a:gd name="connsiteY28" fmla="*/ 97641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45438 w 2536583"/>
                    <a:gd name="connsiteY26" fmla="*/ 990018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35913 w 2536583"/>
                    <a:gd name="connsiteY26" fmla="*/ 999543 h 1374646"/>
                    <a:gd name="connsiteX27" fmla="*/ 11075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3495 w 2536583"/>
                    <a:gd name="connsiteY25" fmla="*/ 11351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54181 w 2536583"/>
                    <a:gd name="connsiteY19" fmla="*/ 830360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401038 w 2536583"/>
                    <a:gd name="connsiteY4" fmla="*/ 18447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95456 w 2536583"/>
                    <a:gd name="connsiteY19" fmla="*/ 827185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334363 w 2536583"/>
                    <a:gd name="connsiteY4" fmla="*/ 21622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0092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95456 w 2536583"/>
                    <a:gd name="connsiteY19" fmla="*/ 827185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334363 w 2536583"/>
                    <a:gd name="connsiteY4" fmla="*/ 21622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3267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95456 w 2536583"/>
                    <a:gd name="connsiteY19" fmla="*/ 827185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183324 w 2536583"/>
                    <a:gd name="connsiteY69" fmla="*/ 837618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334363 w 2536583"/>
                    <a:gd name="connsiteY4" fmla="*/ 21622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3267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95456 w 2536583"/>
                    <a:gd name="connsiteY19" fmla="*/ 827185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57495 w 2536583"/>
                    <a:gd name="connsiteY68" fmla="*/ 714246 h 1374646"/>
                    <a:gd name="connsiteX69" fmla="*/ 227774 w 2536583"/>
                    <a:gd name="connsiteY69" fmla="*/ 828093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6410 w 2536583"/>
                    <a:gd name="connsiteY0" fmla="*/ 888418 h 1374646"/>
                    <a:gd name="connsiteX1" fmla="*/ 1895 w 2536583"/>
                    <a:gd name="connsiteY1" fmla="*/ 736018 h 1374646"/>
                    <a:gd name="connsiteX2" fmla="*/ 38181 w 2536583"/>
                    <a:gd name="connsiteY2" fmla="*/ 583618 h 1374646"/>
                    <a:gd name="connsiteX3" fmla="*/ 132524 w 2536583"/>
                    <a:gd name="connsiteY3" fmla="*/ 387675 h 1374646"/>
                    <a:gd name="connsiteX4" fmla="*/ 334363 w 2536583"/>
                    <a:gd name="connsiteY4" fmla="*/ 216225 h 1374646"/>
                    <a:gd name="connsiteX5" fmla="*/ 531667 w 2536583"/>
                    <a:gd name="connsiteY5" fmla="*/ 119160 h 1374646"/>
                    <a:gd name="connsiteX6" fmla="*/ 727610 w 2536583"/>
                    <a:gd name="connsiteY6" fmla="*/ 82875 h 1374646"/>
                    <a:gd name="connsiteX7" fmla="*/ 909038 w 2536583"/>
                    <a:gd name="connsiteY7" fmla="*/ 82875 h 1374646"/>
                    <a:gd name="connsiteX8" fmla="*/ 1065520 w 2536583"/>
                    <a:gd name="connsiteY8" fmla="*/ 91946 h 1374646"/>
                    <a:gd name="connsiteX9" fmla="*/ 1332674 w 2536583"/>
                    <a:gd name="connsiteY9" fmla="*/ 82875 h 1374646"/>
                    <a:gd name="connsiteX10" fmla="*/ 1700067 w 2536583"/>
                    <a:gd name="connsiteY10" fmla="*/ 53846 h 1374646"/>
                    <a:gd name="connsiteX11" fmla="*/ 2106467 w 2536583"/>
                    <a:gd name="connsiteY11" fmla="*/ 17560 h 1374646"/>
                    <a:gd name="connsiteX12" fmla="*/ 2374981 w 2536583"/>
                    <a:gd name="connsiteY12" fmla="*/ 3046 h 1374646"/>
                    <a:gd name="connsiteX13" fmla="*/ 2527381 w 2536583"/>
                    <a:gd name="connsiteY13" fmla="*/ 75618 h 1374646"/>
                    <a:gd name="connsiteX14" fmla="*/ 2498352 w 2536583"/>
                    <a:gd name="connsiteY14" fmla="*/ 242532 h 1374646"/>
                    <a:gd name="connsiteX15" fmla="*/ 2324181 w 2536583"/>
                    <a:gd name="connsiteY15" fmla="*/ 387675 h 1374646"/>
                    <a:gd name="connsiteX16" fmla="*/ 2084695 w 2536583"/>
                    <a:gd name="connsiteY16" fmla="*/ 532818 h 1374646"/>
                    <a:gd name="connsiteX17" fmla="*/ 1721838 w 2536583"/>
                    <a:gd name="connsiteY17" fmla="*/ 641675 h 1374646"/>
                    <a:gd name="connsiteX18" fmla="*/ 1300924 w 2536583"/>
                    <a:gd name="connsiteY18" fmla="*/ 757789 h 1374646"/>
                    <a:gd name="connsiteX19" fmla="*/ 1095456 w 2536583"/>
                    <a:gd name="connsiteY19" fmla="*/ 827185 h 1374646"/>
                    <a:gd name="connsiteX20" fmla="*/ 938067 w 2536583"/>
                    <a:gd name="connsiteY20" fmla="*/ 910189 h 1374646"/>
                    <a:gd name="connsiteX21" fmla="*/ 778410 w 2536583"/>
                    <a:gd name="connsiteY21" fmla="*/ 1120646 h 1374646"/>
                    <a:gd name="connsiteX22" fmla="*/ 662295 w 2536583"/>
                    <a:gd name="connsiteY22" fmla="*/ 1280303 h 1374646"/>
                    <a:gd name="connsiteX23" fmla="*/ 466352 w 2536583"/>
                    <a:gd name="connsiteY23" fmla="*/ 1374646 h 1374646"/>
                    <a:gd name="connsiteX24" fmla="*/ 212352 w 2536583"/>
                    <a:gd name="connsiteY24" fmla="*/ 1280303 h 1374646"/>
                    <a:gd name="connsiteX25" fmla="*/ 100320 w 2536583"/>
                    <a:gd name="connsiteY25" fmla="*/ 1147860 h 1374646"/>
                    <a:gd name="connsiteX26" fmla="*/ 35913 w 2536583"/>
                    <a:gd name="connsiteY26" fmla="*/ 999543 h 1374646"/>
                    <a:gd name="connsiteX27" fmla="*/ 117102 w 2536583"/>
                    <a:gd name="connsiteY27" fmla="*/ 1004532 h 1374646"/>
                    <a:gd name="connsiteX28" fmla="*/ 248638 w 2536583"/>
                    <a:gd name="connsiteY28" fmla="*/ 957360 h 1374646"/>
                    <a:gd name="connsiteX29" fmla="*/ 381988 w 2536583"/>
                    <a:gd name="connsiteY29" fmla="*/ 859389 h 1374646"/>
                    <a:gd name="connsiteX30" fmla="*/ 583827 w 2536583"/>
                    <a:gd name="connsiteY30" fmla="*/ 685218 h 1374646"/>
                    <a:gd name="connsiteX31" fmla="*/ 744845 w 2536583"/>
                    <a:gd name="connsiteY31" fmla="*/ 576360 h 1374646"/>
                    <a:gd name="connsiteX32" fmla="*/ 821952 w 2536583"/>
                    <a:gd name="connsiteY32" fmla="*/ 532818 h 1374646"/>
                    <a:gd name="connsiteX33" fmla="*/ 872752 w 2536583"/>
                    <a:gd name="connsiteY33" fmla="*/ 569103 h 1374646"/>
                    <a:gd name="connsiteX34" fmla="*/ 988867 w 2536583"/>
                    <a:gd name="connsiteY34" fmla="*/ 634418 h 1374646"/>
                    <a:gd name="connsiteX35" fmla="*/ 1046924 w 2536583"/>
                    <a:gd name="connsiteY35" fmla="*/ 648932 h 1374646"/>
                    <a:gd name="connsiteX36" fmla="*/ 1134010 w 2536583"/>
                    <a:gd name="connsiteY36" fmla="*/ 619903 h 1374646"/>
                    <a:gd name="connsiteX37" fmla="*/ 1112238 w 2536583"/>
                    <a:gd name="connsiteY37" fmla="*/ 569103 h 1374646"/>
                    <a:gd name="connsiteX38" fmla="*/ 1061438 w 2536583"/>
                    <a:gd name="connsiteY38" fmla="*/ 547332 h 1374646"/>
                    <a:gd name="connsiteX39" fmla="*/ 988867 w 2536583"/>
                    <a:gd name="connsiteY39" fmla="*/ 496532 h 1374646"/>
                    <a:gd name="connsiteX40" fmla="*/ 1141267 w 2536583"/>
                    <a:gd name="connsiteY40" fmla="*/ 503789 h 1374646"/>
                    <a:gd name="connsiteX41" fmla="*/ 1504124 w 2536583"/>
                    <a:gd name="connsiteY41" fmla="*/ 460246 h 1374646"/>
                    <a:gd name="connsiteX42" fmla="*/ 1874238 w 2536583"/>
                    <a:gd name="connsiteY42" fmla="*/ 380418 h 1374646"/>
                    <a:gd name="connsiteX43" fmla="*/ 1983095 w 2536583"/>
                    <a:gd name="connsiteY43" fmla="*/ 336875 h 1374646"/>
                    <a:gd name="connsiteX44" fmla="*/ 2023463 w 2536583"/>
                    <a:gd name="connsiteY44" fmla="*/ 301043 h 1374646"/>
                    <a:gd name="connsiteX45" fmla="*/ 2017567 w 2536583"/>
                    <a:gd name="connsiteY45" fmla="*/ 252964 h 1374646"/>
                    <a:gd name="connsiteX46" fmla="*/ 1968581 w 2536583"/>
                    <a:gd name="connsiteY46" fmla="*/ 235275 h 1374646"/>
                    <a:gd name="connsiteX47" fmla="*/ 1837952 w 2536583"/>
                    <a:gd name="connsiteY47" fmla="*/ 286075 h 1374646"/>
                    <a:gd name="connsiteX48" fmla="*/ 1656524 w 2536583"/>
                    <a:gd name="connsiteY48" fmla="*/ 322360 h 1374646"/>
                    <a:gd name="connsiteX49" fmla="*/ 1700067 w 2536583"/>
                    <a:gd name="connsiteY49" fmla="*/ 242532 h 1374646"/>
                    <a:gd name="connsiteX50" fmla="*/ 1707324 w 2536583"/>
                    <a:gd name="connsiteY50" fmla="*/ 206246 h 1374646"/>
                    <a:gd name="connsiteX51" fmla="*/ 1678295 w 2536583"/>
                    <a:gd name="connsiteY51" fmla="*/ 177218 h 1374646"/>
                    <a:gd name="connsiteX52" fmla="*/ 1642010 w 2536583"/>
                    <a:gd name="connsiteY52" fmla="*/ 169960 h 1374646"/>
                    <a:gd name="connsiteX53" fmla="*/ 1612981 w 2536583"/>
                    <a:gd name="connsiteY53" fmla="*/ 206246 h 1374646"/>
                    <a:gd name="connsiteX54" fmla="*/ 1547667 w 2536583"/>
                    <a:gd name="connsiteY54" fmla="*/ 344132 h 1374646"/>
                    <a:gd name="connsiteX55" fmla="*/ 1465117 w 2536583"/>
                    <a:gd name="connsiteY55" fmla="*/ 364089 h 1374646"/>
                    <a:gd name="connsiteX56" fmla="*/ 1322695 w 2536583"/>
                    <a:gd name="connsiteY56" fmla="*/ 380418 h 1374646"/>
                    <a:gd name="connsiteX57" fmla="*/ 1032410 w 2536583"/>
                    <a:gd name="connsiteY57" fmla="*/ 394932 h 1374646"/>
                    <a:gd name="connsiteX58" fmla="*/ 908131 w 2536583"/>
                    <a:gd name="connsiteY58" fmla="*/ 394932 h 1374646"/>
                    <a:gd name="connsiteX59" fmla="*/ 698581 w 2536583"/>
                    <a:gd name="connsiteY59" fmla="*/ 474760 h 1374646"/>
                    <a:gd name="connsiteX60" fmla="*/ 611495 w 2536583"/>
                    <a:gd name="connsiteY60" fmla="*/ 547332 h 1374646"/>
                    <a:gd name="connsiteX61" fmla="*/ 626010 w 2536583"/>
                    <a:gd name="connsiteY61" fmla="*/ 416703 h 1374646"/>
                    <a:gd name="connsiteX62" fmla="*/ 611495 w 2536583"/>
                    <a:gd name="connsiteY62" fmla="*/ 380418 h 1374646"/>
                    <a:gd name="connsiteX63" fmla="*/ 560695 w 2536583"/>
                    <a:gd name="connsiteY63" fmla="*/ 373160 h 1374646"/>
                    <a:gd name="connsiteX64" fmla="*/ 524410 w 2536583"/>
                    <a:gd name="connsiteY64" fmla="*/ 402189 h 1374646"/>
                    <a:gd name="connsiteX65" fmla="*/ 517152 w 2536583"/>
                    <a:gd name="connsiteY65" fmla="*/ 467503 h 1374646"/>
                    <a:gd name="connsiteX66" fmla="*/ 509895 w 2536583"/>
                    <a:gd name="connsiteY66" fmla="*/ 540075 h 1374646"/>
                    <a:gd name="connsiteX67" fmla="*/ 488124 w 2536583"/>
                    <a:gd name="connsiteY67" fmla="*/ 605389 h 1374646"/>
                    <a:gd name="connsiteX68" fmla="*/ 382895 w 2536583"/>
                    <a:gd name="connsiteY68" fmla="*/ 714246 h 1374646"/>
                    <a:gd name="connsiteX69" fmla="*/ 227774 w 2536583"/>
                    <a:gd name="connsiteY69" fmla="*/ 828093 h 1374646"/>
                    <a:gd name="connsiteX70" fmla="*/ 110752 w 2536583"/>
                    <a:gd name="connsiteY70" fmla="*/ 895675 h 1374646"/>
                    <a:gd name="connsiteX71" fmla="*/ 16410 w 2536583"/>
                    <a:gd name="connsiteY71" fmla="*/ 888418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9543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38413 w 2540986"/>
                    <a:gd name="connsiteY36" fmla="*/ 619903 h 1374646"/>
                    <a:gd name="connsiteX37" fmla="*/ 1116641 w 2540986"/>
                    <a:gd name="connsiteY37" fmla="*/ 5691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38413 w 2540986"/>
                    <a:gd name="connsiteY36" fmla="*/ 619903 h 1374646"/>
                    <a:gd name="connsiteX37" fmla="*/ 1116641 w 2540986"/>
                    <a:gd name="connsiteY37" fmla="*/ 5691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28888 w 2540986"/>
                    <a:gd name="connsiteY36" fmla="*/ 619903 h 1374646"/>
                    <a:gd name="connsiteX37" fmla="*/ 1116641 w 2540986"/>
                    <a:gd name="connsiteY37" fmla="*/ 5691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25713 w 2540986"/>
                    <a:gd name="connsiteY36" fmla="*/ 632603 h 1374646"/>
                    <a:gd name="connsiteX37" fmla="*/ 1116641 w 2540986"/>
                    <a:gd name="connsiteY37" fmla="*/ 5691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13013 w 2540986"/>
                    <a:gd name="connsiteY36" fmla="*/ 629428 h 1374646"/>
                    <a:gd name="connsiteX37" fmla="*/ 1116641 w 2540986"/>
                    <a:gd name="connsiteY37" fmla="*/ 5691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4723 w 2540986"/>
                    <a:gd name="connsiteY25" fmla="*/ 114786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13013 w 2540986"/>
                    <a:gd name="connsiteY36" fmla="*/ 629428 h 1374646"/>
                    <a:gd name="connsiteX37" fmla="*/ 1116641 w 2540986"/>
                    <a:gd name="connsiteY37" fmla="*/ 5818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70755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7898 w 2540986"/>
                    <a:gd name="connsiteY25" fmla="*/ 115421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13013 w 2540986"/>
                    <a:gd name="connsiteY36" fmla="*/ 629428 h 1374646"/>
                    <a:gd name="connsiteX37" fmla="*/ 1116641 w 2540986"/>
                    <a:gd name="connsiteY37" fmla="*/ 5818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646"/>
                    <a:gd name="connsiteX1" fmla="*/ 6298 w 2540986"/>
                    <a:gd name="connsiteY1" fmla="*/ 736018 h 1374646"/>
                    <a:gd name="connsiteX2" fmla="*/ 42584 w 2540986"/>
                    <a:gd name="connsiteY2" fmla="*/ 583618 h 1374646"/>
                    <a:gd name="connsiteX3" fmla="*/ 136927 w 2540986"/>
                    <a:gd name="connsiteY3" fmla="*/ 387675 h 1374646"/>
                    <a:gd name="connsiteX4" fmla="*/ 338766 w 2540986"/>
                    <a:gd name="connsiteY4" fmla="*/ 216225 h 1374646"/>
                    <a:gd name="connsiteX5" fmla="*/ 536070 w 2540986"/>
                    <a:gd name="connsiteY5" fmla="*/ 119160 h 1374646"/>
                    <a:gd name="connsiteX6" fmla="*/ 732013 w 2540986"/>
                    <a:gd name="connsiteY6" fmla="*/ 82875 h 1374646"/>
                    <a:gd name="connsiteX7" fmla="*/ 913441 w 2540986"/>
                    <a:gd name="connsiteY7" fmla="*/ 82875 h 1374646"/>
                    <a:gd name="connsiteX8" fmla="*/ 1069923 w 2540986"/>
                    <a:gd name="connsiteY8" fmla="*/ 91946 h 1374646"/>
                    <a:gd name="connsiteX9" fmla="*/ 1337077 w 2540986"/>
                    <a:gd name="connsiteY9" fmla="*/ 82875 h 1374646"/>
                    <a:gd name="connsiteX10" fmla="*/ 1704470 w 2540986"/>
                    <a:gd name="connsiteY10" fmla="*/ 53846 h 1374646"/>
                    <a:gd name="connsiteX11" fmla="*/ 2110870 w 2540986"/>
                    <a:gd name="connsiteY11" fmla="*/ 17560 h 1374646"/>
                    <a:gd name="connsiteX12" fmla="*/ 2379384 w 2540986"/>
                    <a:gd name="connsiteY12" fmla="*/ 3046 h 1374646"/>
                    <a:gd name="connsiteX13" fmla="*/ 2531784 w 2540986"/>
                    <a:gd name="connsiteY13" fmla="*/ 75618 h 1374646"/>
                    <a:gd name="connsiteX14" fmla="*/ 2502755 w 2540986"/>
                    <a:gd name="connsiteY14" fmla="*/ 242532 h 1374646"/>
                    <a:gd name="connsiteX15" fmla="*/ 2328584 w 2540986"/>
                    <a:gd name="connsiteY15" fmla="*/ 387675 h 1374646"/>
                    <a:gd name="connsiteX16" fmla="*/ 2089098 w 2540986"/>
                    <a:gd name="connsiteY16" fmla="*/ 532818 h 1374646"/>
                    <a:gd name="connsiteX17" fmla="*/ 1726241 w 2540986"/>
                    <a:gd name="connsiteY17" fmla="*/ 641675 h 1374646"/>
                    <a:gd name="connsiteX18" fmla="*/ 1305327 w 2540986"/>
                    <a:gd name="connsiteY18" fmla="*/ 757789 h 1374646"/>
                    <a:gd name="connsiteX19" fmla="*/ 1099859 w 2540986"/>
                    <a:gd name="connsiteY19" fmla="*/ 827185 h 1374646"/>
                    <a:gd name="connsiteX20" fmla="*/ 942470 w 2540986"/>
                    <a:gd name="connsiteY20" fmla="*/ 910189 h 1374646"/>
                    <a:gd name="connsiteX21" fmla="*/ 782813 w 2540986"/>
                    <a:gd name="connsiteY21" fmla="*/ 1120646 h 1374646"/>
                    <a:gd name="connsiteX22" fmla="*/ 666698 w 2540986"/>
                    <a:gd name="connsiteY22" fmla="*/ 1280303 h 1374646"/>
                    <a:gd name="connsiteX23" fmla="*/ 448530 w 2540986"/>
                    <a:gd name="connsiteY23" fmla="*/ 1374646 h 1374646"/>
                    <a:gd name="connsiteX24" fmla="*/ 216755 w 2540986"/>
                    <a:gd name="connsiteY24" fmla="*/ 1280303 h 1374646"/>
                    <a:gd name="connsiteX25" fmla="*/ 107898 w 2540986"/>
                    <a:gd name="connsiteY25" fmla="*/ 1154210 h 1374646"/>
                    <a:gd name="connsiteX26" fmla="*/ 40316 w 2540986"/>
                    <a:gd name="connsiteY26" fmla="*/ 990018 h 1374646"/>
                    <a:gd name="connsiteX27" fmla="*/ 121505 w 2540986"/>
                    <a:gd name="connsiteY27" fmla="*/ 1004532 h 1374646"/>
                    <a:gd name="connsiteX28" fmla="*/ 253041 w 2540986"/>
                    <a:gd name="connsiteY28" fmla="*/ 957360 h 1374646"/>
                    <a:gd name="connsiteX29" fmla="*/ 386391 w 2540986"/>
                    <a:gd name="connsiteY29" fmla="*/ 859389 h 1374646"/>
                    <a:gd name="connsiteX30" fmla="*/ 588230 w 2540986"/>
                    <a:gd name="connsiteY30" fmla="*/ 685218 h 1374646"/>
                    <a:gd name="connsiteX31" fmla="*/ 749248 w 2540986"/>
                    <a:gd name="connsiteY31" fmla="*/ 576360 h 1374646"/>
                    <a:gd name="connsiteX32" fmla="*/ 826355 w 2540986"/>
                    <a:gd name="connsiteY32" fmla="*/ 532818 h 1374646"/>
                    <a:gd name="connsiteX33" fmla="*/ 877155 w 2540986"/>
                    <a:gd name="connsiteY33" fmla="*/ 569103 h 1374646"/>
                    <a:gd name="connsiteX34" fmla="*/ 993270 w 2540986"/>
                    <a:gd name="connsiteY34" fmla="*/ 634418 h 1374646"/>
                    <a:gd name="connsiteX35" fmla="*/ 1051327 w 2540986"/>
                    <a:gd name="connsiteY35" fmla="*/ 648932 h 1374646"/>
                    <a:gd name="connsiteX36" fmla="*/ 1113013 w 2540986"/>
                    <a:gd name="connsiteY36" fmla="*/ 629428 h 1374646"/>
                    <a:gd name="connsiteX37" fmla="*/ 1116641 w 2540986"/>
                    <a:gd name="connsiteY37" fmla="*/ 581803 h 1374646"/>
                    <a:gd name="connsiteX38" fmla="*/ 1065841 w 2540986"/>
                    <a:gd name="connsiteY38" fmla="*/ 547332 h 1374646"/>
                    <a:gd name="connsiteX39" fmla="*/ 993270 w 2540986"/>
                    <a:gd name="connsiteY39" fmla="*/ 496532 h 1374646"/>
                    <a:gd name="connsiteX40" fmla="*/ 1145670 w 2540986"/>
                    <a:gd name="connsiteY40" fmla="*/ 503789 h 1374646"/>
                    <a:gd name="connsiteX41" fmla="*/ 1508527 w 2540986"/>
                    <a:gd name="connsiteY41" fmla="*/ 460246 h 1374646"/>
                    <a:gd name="connsiteX42" fmla="*/ 1878641 w 2540986"/>
                    <a:gd name="connsiteY42" fmla="*/ 380418 h 1374646"/>
                    <a:gd name="connsiteX43" fmla="*/ 1987498 w 2540986"/>
                    <a:gd name="connsiteY43" fmla="*/ 336875 h 1374646"/>
                    <a:gd name="connsiteX44" fmla="*/ 2027866 w 2540986"/>
                    <a:gd name="connsiteY44" fmla="*/ 301043 h 1374646"/>
                    <a:gd name="connsiteX45" fmla="*/ 2021970 w 2540986"/>
                    <a:gd name="connsiteY45" fmla="*/ 252964 h 1374646"/>
                    <a:gd name="connsiteX46" fmla="*/ 1972984 w 2540986"/>
                    <a:gd name="connsiteY46" fmla="*/ 235275 h 1374646"/>
                    <a:gd name="connsiteX47" fmla="*/ 1842355 w 2540986"/>
                    <a:gd name="connsiteY47" fmla="*/ 286075 h 1374646"/>
                    <a:gd name="connsiteX48" fmla="*/ 1660927 w 2540986"/>
                    <a:gd name="connsiteY48" fmla="*/ 322360 h 1374646"/>
                    <a:gd name="connsiteX49" fmla="*/ 1704470 w 2540986"/>
                    <a:gd name="connsiteY49" fmla="*/ 242532 h 1374646"/>
                    <a:gd name="connsiteX50" fmla="*/ 1711727 w 2540986"/>
                    <a:gd name="connsiteY50" fmla="*/ 206246 h 1374646"/>
                    <a:gd name="connsiteX51" fmla="*/ 1682698 w 2540986"/>
                    <a:gd name="connsiteY51" fmla="*/ 177218 h 1374646"/>
                    <a:gd name="connsiteX52" fmla="*/ 1646413 w 2540986"/>
                    <a:gd name="connsiteY52" fmla="*/ 169960 h 1374646"/>
                    <a:gd name="connsiteX53" fmla="*/ 1617384 w 2540986"/>
                    <a:gd name="connsiteY53" fmla="*/ 206246 h 1374646"/>
                    <a:gd name="connsiteX54" fmla="*/ 1552070 w 2540986"/>
                    <a:gd name="connsiteY54" fmla="*/ 344132 h 1374646"/>
                    <a:gd name="connsiteX55" fmla="*/ 1469520 w 2540986"/>
                    <a:gd name="connsiteY55" fmla="*/ 364089 h 1374646"/>
                    <a:gd name="connsiteX56" fmla="*/ 1327098 w 2540986"/>
                    <a:gd name="connsiteY56" fmla="*/ 380418 h 1374646"/>
                    <a:gd name="connsiteX57" fmla="*/ 1036813 w 2540986"/>
                    <a:gd name="connsiteY57" fmla="*/ 394932 h 1374646"/>
                    <a:gd name="connsiteX58" fmla="*/ 912534 w 2540986"/>
                    <a:gd name="connsiteY58" fmla="*/ 394932 h 1374646"/>
                    <a:gd name="connsiteX59" fmla="*/ 702984 w 2540986"/>
                    <a:gd name="connsiteY59" fmla="*/ 474760 h 1374646"/>
                    <a:gd name="connsiteX60" fmla="*/ 615898 w 2540986"/>
                    <a:gd name="connsiteY60" fmla="*/ 547332 h 1374646"/>
                    <a:gd name="connsiteX61" fmla="*/ 630413 w 2540986"/>
                    <a:gd name="connsiteY61" fmla="*/ 416703 h 1374646"/>
                    <a:gd name="connsiteX62" fmla="*/ 615898 w 2540986"/>
                    <a:gd name="connsiteY62" fmla="*/ 380418 h 1374646"/>
                    <a:gd name="connsiteX63" fmla="*/ 565098 w 2540986"/>
                    <a:gd name="connsiteY63" fmla="*/ 373160 h 1374646"/>
                    <a:gd name="connsiteX64" fmla="*/ 528813 w 2540986"/>
                    <a:gd name="connsiteY64" fmla="*/ 402189 h 1374646"/>
                    <a:gd name="connsiteX65" fmla="*/ 521555 w 2540986"/>
                    <a:gd name="connsiteY65" fmla="*/ 467503 h 1374646"/>
                    <a:gd name="connsiteX66" fmla="*/ 514298 w 2540986"/>
                    <a:gd name="connsiteY66" fmla="*/ 540075 h 1374646"/>
                    <a:gd name="connsiteX67" fmla="*/ 492527 w 2540986"/>
                    <a:gd name="connsiteY67" fmla="*/ 605389 h 1374646"/>
                    <a:gd name="connsiteX68" fmla="*/ 387298 w 2540986"/>
                    <a:gd name="connsiteY68" fmla="*/ 714246 h 1374646"/>
                    <a:gd name="connsiteX69" fmla="*/ 232177 w 2540986"/>
                    <a:gd name="connsiteY69" fmla="*/ 828093 h 1374646"/>
                    <a:gd name="connsiteX70" fmla="*/ 115155 w 2540986"/>
                    <a:gd name="connsiteY70" fmla="*/ 895675 h 1374646"/>
                    <a:gd name="connsiteX71" fmla="*/ 11288 w 2540986"/>
                    <a:gd name="connsiteY71" fmla="*/ 885243 h 1374646"/>
                    <a:gd name="connsiteX0" fmla="*/ 11288 w 2540986"/>
                    <a:gd name="connsiteY0" fmla="*/ 885243 h 1374777"/>
                    <a:gd name="connsiteX1" fmla="*/ 6298 w 2540986"/>
                    <a:gd name="connsiteY1" fmla="*/ 736018 h 1374777"/>
                    <a:gd name="connsiteX2" fmla="*/ 42584 w 2540986"/>
                    <a:gd name="connsiteY2" fmla="*/ 583618 h 1374777"/>
                    <a:gd name="connsiteX3" fmla="*/ 136927 w 2540986"/>
                    <a:gd name="connsiteY3" fmla="*/ 387675 h 1374777"/>
                    <a:gd name="connsiteX4" fmla="*/ 338766 w 2540986"/>
                    <a:gd name="connsiteY4" fmla="*/ 216225 h 1374777"/>
                    <a:gd name="connsiteX5" fmla="*/ 536070 w 2540986"/>
                    <a:gd name="connsiteY5" fmla="*/ 119160 h 1374777"/>
                    <a:gd name="connsiteX6" fmla="*/ 732013 w 2540986"/>
                    <a:gd name="connsiteY6" fmla="*/ 82875 h 1374777"/>
                    <a:gd name="connsiteX7" fmla="*/ 913441 w 2540986"/>
                    <a:gd name="connsiteY7" fmla="*/ 82875 h 1374777"/>
                    <a:gd name="connsiteX8" fmla="*/ 1069923 w 2540986"/>
                    <a:gd name="connsiteY8" fmla="*/ 91946 h 1374777"/>
                    <a:gd name="connsiteX9" fmla="*/ 1337077 w 2540986"/>
                    <a:gd name="connsiteY9" fmla="*/ 82875 h 1374777"/>
                    <a:gd name="connsiteX10" fmla="*/ 1704470 w 2540986"/>
                    <a:gd name="connsiteY10" fmla="*/ 53846 h 1374777"/>
                    <a:gd name="connsiteX11" fmla="*/ 2110870 w 2540986"/>
                    <a:gd name="connsiteY11" fmla="*/ 17560 h 1374777"/>
                    <a:gd name="connsiteX12" fmla="*/ 2379384 w 2540986"/>
                    <a:gd name="connsiteY12" fmla="*/ 3046 h 1374777"/>
                    <a:gd name="connsiteX13" fmla="*/ 2531784 w 2540986"/>
                    <a:gd name="connsiteY13" fmla="*/ 75618 h 1374777"/>
                    <a:gd name="connsiteX14" fmla="*/ 2502755 w 2540986"/>
                    <a:gd name="connsiteY14" fmla="*/ 242532 h 1374777"/>
                    <a:gd name="connsiteX15" fmla="*/ 2328584 w 2540986"/>
                    <a:gd name="connsiteY15" fmla="*/ 387675 h 1374777"/>
                    <a:gd name="connsiteX16" fmla="*/ 2089098 w 2540986"/>
                    <a:gd name="connsiteY16" fmla="*/ 532818 h 1374777"/>
                    <a:gd name="connsiteX17" fmla="*/ 1726241 w 2540986"/>
                    <a:gd name="connsiteY17" fmla="*/ 641675 h 1374777"/>
                    <a:gd name="connsiteX18" fmla="*/ 1305327 w 2540986"/>
                    <a:gd name="connsiteY18" fmla="*/ 757789 h 1374777"/>
                    <a:gd name="connsiteX19" fmla="*/ 1099859 w 2540986"/>
                    <a:gd name="connsiteY19" fmla="*/ 827185 h 1374777"/>
                    <a:gd name="connsiteX20" fmla="*/ 942470 w 2540986"/>
                    <a:gd name="connsiteY20" fmla="*/ 910189 h 1374777"/>
                    <a:gd name="connsiteX21" fmla="*/ 782813 w 2540986"/>
                    <a:gd name="connsiteY21" fmla="*/ 1120646 h 1374777"/>
                    <a:gd name="connsiteX22" fmla="*/ 666698 w 2540986"/>
                    <a:gd name="connsiteY22" fmla="*/ 1280303 h 1374777"/>
                    <a:gd name="connsiteX23" fmla="*/ 448530 w 2540986"/>
                    <a:gd name="connsiteY23" fmla="*/ 1374646 h 1374777"/>
                    <a:gd name="connsiteX24" fmla="*/ 216755 w 2540986"/>
                    <a:gd name="connsiteY24" fmla="*/ 1280303 h 1374777"/>
                    <a:gd name="connsiteX25" fmla="*/ 107898 w 2540986"/>
                    <a:gd name="connsiteY25" fmla="*/ 1154210 h 1374777"/>
                    <a:gd name="connsiteX26" fmla="*/ 40316 w 2540986"/>
                    <a:gd name="connsiteY26" fmla="*/ 990018 h 1374777"/>
                    <a:gd name="connsiteX27" fmla="*/ 121505 w 2540986"/>
                    <a:gd name="connsiteY27" fmla="*/ 1004532 h 1374777"/>
                    <a:gd name="connsiteX28" fmla="*/ 253041 w 2540986"/>
                    <a:gd name="connsiteY28" fmla="*/ 957360 h 1374777"/>
                    <a:gd name="connsiteX29" fmla="*/ 386391 w 2540986"/>
                    <a:gd name="connsiteY29" fmla="*/ 859389 h 1374777"/>
                    <a:gd name="connsiteX30" fmla="*/ 588230 w 2540986"/>
                    <a:gd name="connsiteY30" fmla="*/ 685218 h 1374777"/>
                    <a:gd name="connsiteX31" fmla="*/ 749248 w 2540986"/>
                    <a:gd name="connsiteY31" fmla="*/ 576360 h 1374777"/>
                    <a:gd name="connsiteX32" fmla="*/ 826355 w 2540986"/>
                    <a:gd name="connsiteY32" fmla="*/ 532818 h 1374777"/>
                    <a:gd name="connsiteX33" fmla="*/ 877155 w 2540986"/>
                    <a:gd name="connsiteY33" fmla="*/ 569103 h 1374777"/>
                    <a:gd name="connsiteX34" fmla="*/ 993270 w 2540986"/>
                    <a:gd name="connsiteY34" fmla="*/ 634418 h 1374777"/>
                    <a:gd name="connsiteX35" fmla="*/ 1051327 w 2540986"/>
                    <a:gd name="connsiteY35" fmla="*/ 648932 h 1374777"/>
                    <a:gd name="connsiteX36" fmla="*/ 1113013 w 2540986"/>
                    <a:gd name="connsiteY36" fmla="*/ 629428 h 1374777"/>
                    <a:gd name="connsiteX37" fmla="*/ 1116641 w 2540986"/>
                    <a:gd name="connsiteY37" fmla="*/ 581803 h 1374777"/>
                    <a:gd name="connsiteX38" fmla="*/ 1065841 w 2540986"/>
                    <a:gd name="connsiteY38" fmla="*/ 547332 h 1374777"/>
                    <a:gd name="connsiteX39" fmla="*/ 993270 w 2540986"/>
                    <a:gd name="connsiteY39" fmla="*/ 496532 h 1374777"/>
                    <a:gd name="connsiteX40" fmla="*/ 1145670 w 2540986"/>
                    <a:gd name="connsiteY40" fmla="*/ 503789 h 1374777"/>
                    <a:gd name="connsiteX41" fmla="*/ 1508527 w 2540986"/>
                    <a:gd name="connsiteY41" fmla="*/ 460246 h 1374777"/>
                    <a:gd name="connsiteX42" fmla="*/ 1878641 w 2540986"/>
                    <a:gd name="connsiteY42" fmla="*/ 380418 h 1374777"/>
                    <a:gd name="connsiteX43" fmla="*/ 1987498 w 2540986"/>
                    <a:gd name="connsiteY43" fmla="*/ 336875 h 1374777"/>
                    <a:gd name="connsiteX44" fmla="*/ 2027866 w 2540986"/>
                    <a:gd name="connsiteY44" fmla="*/ 301043 h 1374777"/>
                    <a:gd name="connsiteX45" fmla="*/ 2021970 w 2540986"/>
                    <a:gd name="connsiteY45" fmla="*/ 252964 h 1374777"/>
                    <a:gd name="connsiteX46" fmla="*/ 1972984 w 2540986"/>
                    <a:gd name="connsiteY46" fmla="*/ 235275 h 1374777"/>
                    <a:gd name="connsiteX47" fmla="*/ 1842355 w 2540986"/>
                    <a:gd name="connsiteY47" fmla="*/ 286075 h 1374777"/>
                    <a:gd name="connsiteX48" fmla="*/ 1660927 w 2540986"/>
                    <a:gd name="connsiteY48" fmla="*/ 322360 h 1374777"/>
                    <a:gd name="connsiteX49" fmla="*/ 1704470 w 2540986"/>
                    <a:gd name="connsiteY49" fmla="*/ 242532 h 1374777"/>
                    <a:gd name="connsiteX50" fmla="*/ 1711727 w 2540986"/>
                    <a:gd name="connsiteY50" fmla="*/ 206246 h 1374777"/>
                    <a:gd name="connsiteX51" fmla="*/ 1682698 w 2540986"/>
                    <a:gd name="connsiteY51" fmla="*/ 177218 h 1374777"/>
                    <a:gd name="connsiteX52" fmla="*/ 1646413 w 2540986"/>
                    <a:gd name="connsiteY52" fmla="*/ 169960 h 1374777"/>
                    <a:gd name="connsiteX53" fmla="*/ 1617384 w 2540986"/>
                    <a:gd name="connsiteY53" fmla="*/ 206246 h 1374777"/>
                    <a:gd name="connsiteX54" fmla="*/ 1552070 w 2540986"/>
                    <a:gd name="connsiteY54" fmla="*/ 344132 h 1374777"/>
                    <a:gd name="connsiteX55" fmla="*/ 1469520 w 2540986"/>
                    <a:gd name="connsiteY55" fmla="*/ 364089 h 1374777"/>
                    <a:gd name="connsiteX56" fmla="*/ 1327098 w 2540986"/>
                    <a:gd name="connsiteY56" fmla="*/ 380418 h 1374777"/>
                    <a:gd name="connsiteX57" fmla="*/ 1036813 w 2540986"/>
                    <a:gd name="connsiteY57" fmla="*/ 394932 h 1374777"/>
                    <a:gd name="connsiteX58" fmla="*/ 912534 w 2540986"/>
                    <a:gd name="connsiteY58" fmla="*/ 394932 h 1374777"/>
                    <a:gd name="connsiteX59" fmla="*/ 702984 w 2540986"/>
                    <a:gd name="connsiteY59" fmla="*/ 474760 h 1374777"/>
                    <a:gd name="connsiteX60" fmla="*/ 615898 w 2540986"/>
                    <a:gd name="connsiteY60" fmla="*/ 547332 h 1374777"/>
                    <a:gd name="connsiteX61" fmla="*/ 630413 w 2540986"/>
                    <a:gd name="connsiteY61" fmla="*/ 416703 h 1374777"/>
                    <a:gd name="connsiteX62" fmla="*/ 615898 w 2540986"/>
                    <a:gd name="connsiteY62" fmla="*/ 380418 h 1374777"/>
                    <a:gd name="connsiteX63" fmla="*/ 565098 w 2540986"/>
                    <a:gd name="connsiteY63" fmla="*/ 373160 h 1374777"/>
                    <a:gd name="connsiteX64" fmla="*/ 528813 w 2540986"/>
                    <a:gd name="connsiteY64" fmla="*/ 402189 h 1374777"/>
                    <a:gd name="connsiteX65" fmla="*/ 521555 w 2540986"/>
                    <a:gd name="connsiteY65" fmla="*/ 467503 h 1374777"/>
                    <a:gd name="connsiteX66" fmla="*/ 514298 w 2540986"/>
                    <a:gd name="connsiteY66" fmla="*/ 540075 h 1374777"/>
                    <a:gd name="connsiteX67" fmla="*/ 492527 w 2540986"/>
                    <a:gd name="connsiteY67" fmla="*/ 605389 h 1374777"/>
                    <a:gd name="connsiteX68" fmla="*/ 387298 w 2540986"/>
                    <a:gd name="connsiteY68" fmla="*/ 714246 h 1374777"/>
                    <a:gd name="connsiteX69" fmla="*/ 232177 w 2540986"/>
                    <a:gd name="connsiteY69" fmla="*/ 828093 h 1374777"/>
                    <a:gd name="connsiteX70" fmla="*/ 115155 w 2540986"/>
                    <a:gd name="connsiteY70" fmla="*/ 895675 h 1374777"/>
                    <a:gd name="connsiteX71" fmla="*/ 11288 w 2540986"/>
                    <a:gd name="connsiteY71" fmla="*/ 885243 h 137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540986" h="1374777">
                      <a:moveTo>
                        <a:pt x="11288" y="885243"/>
                      </a:moveTo>
                      <a:cubicBezTo>
                        <a:pt x="-6855" y="858634"/>
                        <a:pt x="1082" y="786289"/>
                        <a:pt x="6298" y="736018"/>
                      </a:cubicBezTo>
                      <a:cubicBezTo>
                        <a:pt x="11514" y="685747"/>
                        <a:pt x="20813" y="641675"/>
                        <a:pt x="42584" y="583618"/>
                      </a:cubicBezTo>
                      <a:cubicBezTo>
                        <a:pt x="64355" y="525561"/>
                        <a:pt x="87563" y="448907"/>
                        <a:pt x="136927" y="387675"/>
                      </a:cubicBezTo>
                      <a:cubicBezTo>
                        <a:pt x="186291" y="326443"/>
                        <a:pt x="272242" y="260977"/>
                        <a:pt x="338766" y="216225"/>
                      </a:cubicBezTo>
                      <a:cubicBezTo>
                        <a:pt x="405290" y="171473"/>
                        <a:pt x="470529" y="141385"/>
                        <a:pt x="536070" y="119160"/>
                      </a:cubicBezTo>
                      <a:cubicBezTo>
                        <a:pt x="601611" y="96935"/>
                        <a:pt x="669118" y="88922"/>
                        <a:pt x="732013" y="82875"/>
                      </a:cubicBezTo>
                      <a:cubicBezTo>
                        <a:pt x="794908" y="76827"/>
                        <a:pt x="857123" y="81363"/>
                        <a:pt x="913441" y="82875"/>
                      </a:cubicBezTo>
                      <a:cubicBezTo>
                        <a:pt x="969759" y="84387"/>
                        <a:pt x="999317" y="91946"/>
                        <a:pt x="1069923" y="91946"/>
                      </a:cubicBezTo>
                      <a:cubicBezTo>
                        <a:pt x="1140529" y="91946"/>
                        <a:pt x="1337077" y="82875"/>
                        <a:pt x="1337077" y="82875"/>
                      </a:cubicBezTo>
                      <a:lnTo>
                        <a:pt x="1704470" y="53846"/>
                      </a:lnTo>
                      <a:lnTo>
                        <a:pt x="2110870" y="17560"/>
                      </a:lnTo>
                      <a:cubicBezTo>
                        <a:pt x="2223356" y="9093"/>
                        <a:pt x="2309232" y="-6630"/>
                        <a:pt x="2379384" y="3046"/>
                      </a:cubicBezTo>
                      <a:cubicBezTo>
                        <a:pt x="2449536" y="12722"/>
                        <a:pt x="2511222" y="35704"/>
                        <a:pt x="2531784" y="75618"/>
                      </a:cubicBezTo>
                      <a:cubicBezTo>
                        <a:pt x="2552346" y="115532"/>
                        <a:pt x="2536622" y="190522"/>
                        <a:pt x="2502755" y="242532"/>
                      </a:cubicBezTo>
                      <a:cubicBezTo>
                        <a:pt x="2468888" y="294542"/>
                        <a:pt x="2397527" y="339294"/>
                        <a:pt x="2328584" y="387675"/>
                      </a:cubicBezTo>
                      <a:cubicBezTo>
                        <a:pt x="2259641" y="436056"/>
                        <a:pt x="2189488" y="490485"/>
                        <a:pt x="2089098" y="532818"/>
                      </a:cubicBezTo>
                      <a:cubicBezTo>
                        <a:pt x="1988708" y="575151"/>
                        <a:pt x="1856869" y="604180"/>
                        <a:pt x="1726241" y="641675"/>
                      </a:cubicBezTo>
                      <a:cubicBezTo>
                        <a:pt x="1595613" y="679170"/>
                        <a:pt x="1409724" y="726871"/>
                        <a:pt x="1305327" y="757789"/>
                      </a:cubicBezTo>
                      <a:cubicBezTo>
                        <a:pt x="1200930" y="788707"/>
                        <a:pt x="1160335" y="801785"/>
                        <a:pt x="1099859" y="827185"/>
                      </a:cubicBezTo>
                      <a:cubicBezTo>
                        <a:pt x="1039383" y="852585"/>
                        <a:pt x="995311" y="861279"/>
                        <a:pt x="942470" y="910189"/>
                      </a:cubicBezTo>
                      <a:cubicBezTo>
                        <a:pt x="889629" y="959099"/>
                        <a:pt x="828775" y="1058960"/>
                        <a:pt x="782813" y="1120646"/>
                      </a:cubicBezTo>
                      <a:cubicBezTo>
                        <a:pt x="736851" y="1182332"/>
                        <a:pt x="722412" y="1237970"/>
                        <a:pt x="666698" y="1280303"/>
                      </a:cubicBezTo>
                      <a:cubicBezTo>
                        <a:pt x="610984" y="1322636"/>
                        <a:pt x="545745" y="1377821"/>
                        <a:pt x="448530" y="1374646"/>
                      </a:cubicBezTo>
                      <a:cubicBezTo>
                        <a:pt x="351315" y="1371471"/>
                        <a:pt x="273527" y="1317042"/>
                        <a:pt x="216755" y="1280303"/>
                      </a:cubicBezTo>
                      <a:cubicBezTo>
                        <a:pt x="159983" y="1243564"/>
                        <a:pt x="137304" y="1202591"/>
                        <a:pt x="107898" y="1154210"/>
                      </a:cubicBezTo>
                      <a:cubicBezTo>
                        <a:pt x="78492" y="1105829"/>
                        <a:pt x="38048" y="1014964"/>
                        <a:pt x="40316" y="990018"/>
                      </a:cubicBezTo>
                      <a:cubicBezTo>
                        <a:pt x="42584" y="965072"/>
                        <a:pt x="86051" y="1009975"/>
                        <a:pt x="121505" y="1004532"/>
                      </a:cubicBezTo>
                      <a:cubicBezTo>
                        <a:pt x="156959" y="999089"/>
                        <a:pt x="208893" y="981550"/>
                        <a:pt x="253041" y="957360"/>
                      </a:cubicBezTo>
                      <a:cubicBezTo>
                        <a:pt x="297189" y="933170"/>
                        <a:pt x="386391" y="859389"/>
                        <a:pt x="386391" y="859389"/>
                      </a:cubicBezTo>
                      <a:lnTo>
                        <a:pt x="588230" y="685218"/>
                      </a:lnTo>
                      <a:cubicBezTo>
                        <a:pt x="648706" y="638047"/>
                        <a:pt x="709561" y="601760"/>
                        <a:pt x="749248" y="576360"/>
                      </a:cubicBezTo>
                      <a:cubicBezTo>
                        <a:pt x="788936" y="550960"/>
                        <a:pt x="805037" y="534027"/>
                        <a:pt x="826355" y="532818"/>
                      </a:cubicBezTo>
                      <a:cubicBezTo>
                        <a:pt x="847673" y="531609"/>
                        <a:pt x="849336" y="552170"/>
                        <a:pt x="877155" y="569103"/>
                      </a:cubicBezTo>
                      <a:cubicBezTo>
                        <a:pt x="904974" y="586036"/>
                        <a:pt x="964241" y="621113"/>
                        <a:pt x="993270" y="634418"/>
                      </a:cubicBezTo>
                      <a:cubicBezTo>
                        <a:pt x="1022299" y="647723"/>
                        <a:pt x="1031370" y="649764"/>
                        <a:pt x="1051327" y="648932"/>
                      </a:cubicBezTo>
                      <a:cubicBezTo>
                        <a:pt x="1071284" y="648100"/>
                        <a:pt x="1102127" y="640616"/>
                        <a:pt x="1113013" y="629428"/>
                      </a:cubicBezTo>
                      <a:cubicBezTo>
                        <a:pt x="1123899" y="618240"/>
                        <a:pt x="1124503" y="595486"/>
                        <a:pt x="1116641" y="581803"/>
                      </a:cubicBezTo>
                      <a:cubicBezTo>
                        <a:pt x="1108779" y="568120"/>
                        <a:pt x="1086403" y="561544"/>
                        <a:pt x="1065841" y="547332"/>
                      </a:cubicBezTo>
                      <a:cubicBezTo>
                        <a:pt x="1045279" y="533120"/>
                        <a:pt x="979965" y="503789"/>
                        <a:pt x="993270" y="496532"/>
                      </a:cubicBezTo>
                      <a:cubicBezTo>
                        <a:pt x="1006575" y="489275"/>
                        <a:pt x="1059794" y="509837"/>
                        <a:pt x="1145670" y="503789"/>
                      </a:cubicBezTo>
                      <a:cubicBezTo>
                        <a:pt x="1231546" y="497741"/>
                        <a:pt x="1386365" y="480808"/>
                        <a:pt x="1508527" y="460246"/>
                      </a:cubicBezTo>
                      <a:cubicBezTo>
                        <a:pt x="1630689" y="439684"/>
                        <a:pt x="1798813" y="400980"/>
                        <a:pt x="1878641" y="380418"/>
                      </a:cubicBezTo>
                      <a:cubicBezTo>
                        <a:pt x="1958470" y="359856"/>
                        <a:pt x="1962627" y="350104"/>
                        <a:pt x="1987498" y="336875"/>
                      </a:cubicBezTo>
                      <a:cubicBezTo>
                        <a:pt x="2012369" y="323646"/>
                        <a:pt x="2022121" y="315028"/>
                        <a:pt x="2027866" y="301043"/>
                      </a:cubicBezTo>
                      <a:cubicBezTo>
                        <a:pt x="2033611" y="287058"/>
                        <a:pt x="2031117" y="263925"/>
                        <a:pt x="2021970" y="252964"/>
                      </a:cubicBezTo>
                      <a:cubicBezTo>
                        <a:pt x="2012823" y="242003"/>
                        <a:pt x="2002920" y="229757"/>
                        <a:pt x="1972984" y="235275"/>
                      </a:cubicBezTo>
                      <a:cubicBezTo>
                        <a:pt x="1943048" y="240793"/>
                        <a:pt x="1894364" y="271561"/>
                        <a:pt x="1842355" y="286075"/>
                      </a:cubicBezTo>
                      <a:cubicBezTo>
                        <a:pt x="1790346" y="300589"/>
                        <a:pt x="1683908" y="329617"/>
                        <a:pt x="1660927" y="322360"/>
                      </a:cubicBezTo>
                      <a:cubicBezTo>
                        <a:pt x="1637946" y="315103"/>
                        <a:pt x="1696003" y="261884"/>
                        <a:pt x="1704470" y="242532"/>
                      </a:cubicBezTo>
                      <a:cubicBezTo>
                        <a:pt x="1712937" y="223180"/>
                        <a:pt x="1711727" y="206246"/>
                        <a:pt x="1711727" y="206246"/>
                      </a:cubicBezTo>
                      <a:cubicBezTo>
                        <a:pt x="1708098" y="195360"/>
                        <a:pt x="1693584" y="183266"/>
                        <a:pt x="1682698" y="177218"/>
                      </a:cubicBezTo>
                      <a:cubicBezTo>
                        <a:pt x="1671812" y="171170"/>
                        <a:pt x="1657299" y="165122"/>
                        <a:pt x="1646413" y="169960"/>
                      </a:cubicBezTo>
                      <a:cubicBezTo>
                        <a:pt x="1635527" y="174798"/>
                        <a:pt x="1633108" y="177217"/>
                        <a:pt x="1617384" y="206246"/>
                      </a:cubicBezTo>
                      <a:cubicBezTo>
                        <a:pt x="1601660" y="235275"/>
                        <a:pt x="1576714" y="317825"/>
                        <a:pt x="1552070" y="344132"/>
                      </a:cubicBezTo>
                      <a:cubicBezTo>
                        <a:pt x="1527426" y="370439"/>
                        <a:pt x="1469520" y="364089"/>
                        <a:pt x="1469520" y="364089"/>
                      </a:cubicBezTo>
                      <a:cubicBezTo>
                        <a:pt x="1432025" y="370137"/>
                        <a:pt x="1399216" y="375278"/>
                        <a:pt x="1327098" y="380418"/>
                      </a:cubicBezTo>
                      <a:cubicBezTo>
                        <a:pt x="1254980" y="385558"/>
                        <a:pt x="1105907" y="392513"/>
                        <a:pt x="1036813" y="394932"/>
                      </a:cubicBezTo>
                      <a:cubicBezTo>
                        <a:pt x="967719" y="397351"/>
                        <a:pt x="980872" y="387977"/>
                        <a:pt x="912534" y="394932"/>
                      </a:cubicBezTo>
                      <a:cubicBezTo>
                        <a:pt x="844196" y="401887"/>
                        <a:pt x="752423" y="449360"/>
                        <a:pt x="702984" y="474760"/>
                      </a:cubicBezTo>
                      <a:cubicBezTo>
                        <a:pt x="653545" y="500160"/>
                        <a:pt x="627993" y="557008"/>
                        <a:pt x="615898" y="547332"/>
                      </a:cubicBezTo>
                      <a:cubicBezTo>
                        <a:pt x="603803" y="537656"/>
                        <a:pt x="630413" y="416703"/>
                        <a:pt x="630413" y="416703"/>
                      </a:cubicBezTo>
                      <a:cubicBezTo>
                        <a:pt x="630413" y="388884"/>
                        <a:pt x="626784" y="387675"/>
                        <a:pt x="615898" y="380418"/>
                      </a:cubicBezTo>
                      <a:cubicBezTo>
                        <a:pt x="605012" y="373161"/>
                        <a:pt x="579612" y="369532"/>
                        <a:pt x="565098" y="373160"/>
                      </a:cubicBezTo>
                      <a:cubicBezTo>
                        <a:pt x="550584" y="376788"/>
                        <a:pt x="536070" y="386465"/>
                        <a:pt x="528813" y="402189"/>
                      </a:cubicBezTo>
                      <a:cubicBezTo>
                        <a:pt x="521556" y="417913"/>
                        <a:pt x="523974" y="444522"/>
                        <a:pt x="521555" y="467503"/>
                      </a:cubicBezTo>
                      <a:cubicBezTo>
                        <a:pt x="519136" y="490484"/>
                        <a:pt x="519136" y="517094"/>
                        <a:pt x="514298" y="540075"/>
                      </a:cubicBezTo>
                      <a:cubicBezTo>
                        <a:pt x="509460" y="563056"/>
                        <a:pt x="513694" y="576361"/>
                        <a:pt x="492527" y="605389"/>
                      </a:cubicBezTo>
                      <a:cubicBezTo>
                        <a:pt x="471360" y="634418"/>
                        <a:pt x="430690" y="677129"/>
                        <a:pt x="387298" y="714246"/>
                      </a:cubicBezTo>
                      <a:cubicBezTo>
                        <a:pt x="343906" y="751363"/>
                        <a:pt x="273301" y="797855"/>
                        <a:pt x="232177" y="828093"/>
                      </a:cubicBezTo>
                      <a:cubicBezTo>
                        <a:pt x="191053" y="858331"/>
                        <a:pt x="151970" y="886150"/>
                        <a:pt x="115155" y="895675"/>
                      </a:cubicBezTo>
                      <a:cubicBezTo>
                        <a:pt x="78340" y="905200"/>
                        <a:pt x="29431" y="911852"/>
                        <a:pt x="11288" y="885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43" name="Freeform 8242">
                  <a:extLst>
                    <a:ext uri="{FF2B5EF4-FFF2-40B4-BE49-F238E27FC236}">
                      <a16:creationId xmlns:a16="http://schemas.microsoft.com/office/drawing/2014/main" id="{3ABFA40C-7614-951B-74A2-49D62A3FEA6F}"/>
                    </a:ext>
                  </a:extLst>
                </p:cNvPr>
                <p:cNvSpPr/>
                <p:nvPr/>
              </p:nvSpPr>
              <p:spPr>
                <a:xfrm>
                  <a:off x="1010799" y="4983345"/>
                  <a:ext cx="410979" cy="364240"/>
                </a:xfrm>
                <a:custGeom>
                  <a:avLst/>
                  <a:gdLst>
                    <a:gd name="connsiteX0" fmla="*/ 809975 w 2077500"/>
                    <a:gd name="connsiteY0" fmla="*/ 183585 h 1841005"/>
                    <a:gd name="connsiteX1" fmla="*/ 784575 w 2077500"/>
                    <a:gd name="connsiteY1" fmla="*/ 97860 h 1841005"/>
                    <a:gd name="connsiteX2" fmla="*/ 717900 w 2077500"/>
                    <a:gd name="connsiteY2" fmla="*/ 34360 h 1841005"/>
                    <a:gd name="connsiteX3" fmla="*/ 568675 w 2077500"/>
                    <a:gd name="connsiteY3" fmla="*/ 2610 h 1841005"/>
                    <a:gd name="connsiteX4" fmla="*/ 314675 w 2077500"/>
                    <a:gd name="connsiteY4" fmla="*/ 101035 h 1841005"/>
                    <a:gd name="connsiteX5" fmla="*/ 92425 w 2077500"/>
                    <a:gd name="connsiteY5" fmla="*/ 415360 h 1841005"/>
                    <a:gd name="connsiteX6" fmla="*/ 350 w 2077500"/>
                    <a:gd name="connsiteY6" fmla="*/ 901135 h 1841005"/>
                    <a:gd name="connsiteX7" fmla="*/ 121000 w 2077500"/>
                    <a:gd name="connsiteY7" fmla="*/ 1383735 h 1841005"/>
                    <a:gd name="connsiteX8" fmla="*/ 432150 w 2077500"/>
                    <a:gd name="connsiteY8" fmla="*/ 1726635 h 1841005"/>
                    <a:gd name="connsiteX9" fmla="*/ 794100 w 2077500"/>
                    <a:gd name="connsiteY9" fmla="*/ 1840935 h 1841005"/>
                    <a:gd name="connsiteX10" fmla="*/ 1194150 w 2077500"/>
                    <a:gd name="connsiteY10" fmla="*/ 1739335 h 1841005"/>
                    <a:gd name="connsiteX11" fmla="*/ 1464025 w 2077500"/>
                    <a:gd name="connsiteY11" fmla="*/ 1491685 h 1841005"/>
                    <a:gd name="connsiteX12" fmla="*/ 1546575 w 2077500"/>
                    <a:gd name="connsiteY12" fmla="*/ 1361510 h 1841005"/>
                    <a:gd name="connsiteX13" fmla="*/ 1597375 w 2077500"/>
                    <a:gd name="connsiteY13" fmla="*/ 1399610 h 1841005"/>
                    <a:gd name="connsiteX14" fmla="*/ 1667225 w 2077500"/>
                    <a:gd name="connsiteY14" fmla="*/ 1618685 h 1841005"/>
                    <a:gd name="connsiteX15" fmla="*/ 1692625 w 2077500"/>
                    <a:gd name="connsiteY15" fmla="*/ 1669485 h 1841005"/>
                    <a:gd name="connsiteX16" fmla="*/ 1787875 w 2077500"/>
                    <a:gd name="connsiteY16" fmla="*/ 1659960 h 1841005"/>
                    <a:gd name="connsiteX17" fmla="*/ 1949800 w 2077500"/>
                    <a:gd name="connsiteY17" fmla="*/ 1564710 h 1841005"/>
                    <a:gd name="connsiteX18" fmla="*/ 2073625 w 2077500"/>
                    <a:gd name="connsiteY18" fmla="*/ 1390085 h 1841005"/>
                    <a:gd name="connsiteX19" fmla="*/ 2035525 w 2077500"/>
                    <a:gd name="connsiteY19" fmla="*/ 1123385 h 1841005"/>
                    <a:gd name="connsiteX20" fmla="*/ 1927575 w 2077500"/>
                    <a:gd name="connsiteY20" fmla="*/ 920185 h 1841005"/>
                    <a:gd name="connsiteX21" fmla="*/ 1870425 w 2077500"/>
                    <a:gd name="connsiteY21" fmla="*/ 936060 h 1841005"/>
                    <a:gd name="connsiteX22" fmla="*/ 1571975 w 2077500"/>
                    <a:gd name="connsiteY22" fmla="*/ 1037660 h 1841005"/>
                    <a:gd name="connsiteX23" fmla="*/ 1444975 w 2077500"/>
                    <a:gd name="connsiteY23" fmla="*/ 1088460 h 1841005"/>
                    <a:gd name="connsiteX24" fmla="*/ 1257650 w 2077500"/>
                    <a:gd name="connsiteY24" fmla="*/ 1351985 h 1841005"/>
                    <a:gd name="connsiteX25" fmla="*/ 1098900 w 2077500"/>
                    <a:gd name="connsiteY25" fmla="*/ 1513910 h 1841005"/>
                    <a:gd name="connsiteX26" fmla="*/ 813150 w 2077500"/>
                    <a:gd name="connsiteY26" fmla="*/ 1564710 h 1841005"/>
                    <a:gd name="connsiteX27" fmla="*/ 533750 w 2077500"/>
                    <a:gd name="connsiteY27" fmla="*/ 1396435 h 1841005"/>
                    <a:gd name="connsiteX28" fmla="*/ 397225 w 2077500"/>
                    <a:gd name="connsiteY28" fmla="*/ 1167835 h 1841005"/>
                    <a:gd name="connsiteX29" fmla="*/ 333725 w 2077500"/>
                    <a:gd name="connsiteY29" fmla="*/ 901135 h 1841005"/>
                    <a:gd name="connsiteX30" fmla="*/ 387700 w 2077500"/>
                    <a:gd name="connsiteY30" fmla="*/ 602685 h 1841005"/>
                    <a:gd name="connsiteX31" fmla="*/ 562325 w 2077500"/>
                    <a:gd name="connsiteY31" fmla="*/ 342335 h 1841005"/>
                    <a:gd name="connsiteX32" fmla="*/ 809975 w 2077500"/>
                    <a:gd name="connsiteY32" fmla="*/ 183585 h 1841005"/>
                    <a:gd name="connsiteX0" fmla="*/ 809975 w 2077283"/>
                    <a:gd name="connsiteY0" fmla="*/ 183585 h 1841005"/>
                    <a:gd name="connsiteX1" fmla="*/ 784575 w 2077283"/>
                    <a:gd name="connsiteY1" fmla="*/ 97860 h 1841005"/>
                    <a:gd name="connsiteX2" fmla="*/ 717900 w 2077283"/>
                    <a:gd name="connsiteY2" fmla="*/ 34360 h 1841005"/>
                    <a:gd name="connsiteX3" fmla="*/ 568675 w 2077283"/>
                    <a:gd name="connsiteY3" fmla="*/ 2610 h 1841005"/>
                    <a:gd name="connsiteX4" fmla="*/ 314675 w 2077283"/>
                    <a:gd name="connsiteY4" fmla="*/ 101035 h 1841005"/>
                    <a:gd name="connsiteX5" fmla="*/ 92425 w 2077283"/>
                    <a:gd name="connsiteY5" fmla="*/ 415360 h 1841005"/>
                    <a:gd name="connsiteX6" fmla="*/ 350 w 2077283"/>
                    <a:gd name="connsiteY6" fmla="*/ 901135 h 1841005"/>
                    <a:gd name="connsiteX7" fmla="*/ 121000 w 2077283"/>
                    <a:gd name="connsiteY7" fmla="*/ 1383735 h 1841005"/>
                    <a:gd name="connsiteX8" fmla="*/ 432150 w 2077283"/>
                    <a:gd name="connsiteY8" fmla="*/ 1726635 h 1841005"/>
                    <a:gd name="connsiteX9" fmla="*/ 794100 w 2077283"/>
                    <a:gd name="connsiteY9" fmla="*/ 1840935 h 1841005"/>
                    <a:gd name="connsiteX10" fmla="*/ 1194150 w 2077283"/>
                    <a:gd name="connsiteY10" fmla="*/ 1739335 h 1841005"/>
                    <a:gd name="connsiteX11" fmla="*/ 1464025 w 2077283"/>
                    <a:gd name="connsiteY11" fmla="*/ 1491685 h 1841005"/>
                    <a:gd name="connsiteX12" fmla="*/ 1546575 w 2077283"/>
                    <a:gd name="connsiteY12" fmla="*/ 1361510 h 1841005"/>
                    <a:gd name="connsiteX13" fmla="*/ 1597375 w 2077283"/>
                    <a:gd name="connsiteY13" fmla="*/ 1399610 h 1841005"/>
                    <a:gd name="connsiteX14" fmla="*/ 1667225 w 2077283"/>
                    <a:gd name="connsiteY14" fmla="*/ 1618685 h 1841005"/>
                    <a:gd name="connsiteX15" fmla="*/ 1692625 w 2077283"/>
                    <a:gd name="connsiteY15" fmla="*/ 1669485 h 1841005"/>
                    <a:gd name="connsiteX16" fmla="*/ 1787875 w 2077283"/>
                    <a:gd name="connsiteY16" fmla="*/ 1659960 h 1841005"/>
                    <a:gd name="connsiteX17" fmla="*/ 1949800 w 2077283"/>
                    <a:gd name="connsiteY17" fmla="*/ 1564710 h 1841005"/>
                    <a:gd name="connsiteX18" fmla="*/ 2073625 w 2077283"/>
                    <a:gd name="connsiteY18" fmla="*/ 1390085 h 1841005"/>
                    <a:gd name="connsiteX19" fmla="*/ 2035525 w 2077283"/>
                    <a:gd name="connsiteY19" fmla="*/ 1123385 h 1841005"/>
                    <a:gd name="connsiteX20" fmla="*/ 1943450 w 2077283"/>
                    <a:gd name="connsiteY20" fmla="*/ 945585 h 1841005"/>
                    <a:gd name="connsiteX21" fmla="*/ 1870425 w 2077283"/>
                    <a:gd name="connsiteY21" fmla="*/ 936060 h 1841005"/>
                    <a:gd name="connsiteX22" fmla="*/ 1571975 w 2077283"/>
                    <a:gd name="connsiteY22" fmla="*/ 1037660 h 1841005"/>
                    <a:gd name="connsiteX23" fmla="*/ 1444975 w 2077283"/>
                    <a:gd name="connsiteY23" fmla="*/ 1088460 h 1841005"/>
                    <a:gd name="connsiteX24" fmla="*/ 1257650 w 2077283"/>
                    <a:gd name="connsiteY24" fmla="*/ 1351985 h 1841005"/>
                    <a:gd name="connsiteX25" fmla="*/ 1098900 w 2077283"/>
                    <a:gd name="connsiteY25" fmla="*/ 1513910 h 1841005"/>
                    <a:gd name="connsiteX26" fmla="*/ 813150 w 2077283"/>
                    <a:gd name="connsiteY26" fmla="*/ 1564710 h 1841005"/>
                    <a:gd name="connsiteX27" fmla="*/ 533750 w 2077283"/>
                    <a:gd name="connsiteY27" fmla="*/ 1396435 h 1841005"/>
                    <a:gd name="connsiteX28" fmla="*/ 397225 w 2077283"/>
                    <a:gd name="connsiteY28" fmla="*/ 1167835 h 1841005"/>
                    <a:gd name="connsiteX29" fmla="*/ 333725 w 2077283"/>
                    <a:gd name="connsiteY29" fmla="*/ 901135 h 1841005"/>
                    <a:gd name="connsiteX30" fmla="*/ 387700 w 2077283"/>
                    <a:gd name="connsiteY30" fmla="*/ 602685 h 1841005"/>
                    <a:gd name="connsiteX31" fmla="*/ 562325 w 2077283"/>
                    <a:gd name="connsiteY31" fmla="*/ 342335 h 1841005"/>
                    <a:gd name="connsiteX32" fmla="*/ 809975 w 2077283"/>
                    <a:gd name="connsiteY32" fmla="*/ 183585 h 1841005"/>
                    <a:gd name="connsiteX0" fmla="*/ 809975 w 2077283"/>
                    <a:gd name="connsiteY0" fmla="*/ 183585 h 1841005"/>
                    <a:gd name="connsiteX1" fmla="*/ 784575 w 2077283"/>
                    <a:gd name="connsiteY1" fmla="*/ 97860 h 1841005"/>
                    <a:gd name="connsiteX2" fmla="*/ 717900 w 2077283"/>
                    <a:gd name="connsiteY2" fmla="*/ 34360 h 1841005"/>
                    <a:gd name="connsiteX3" fmla="*/ 568675 w 2077283"/>
                    <a:gd name="connsiteY3" fmla="*/ 2610 h 1841005"/>
                    <a:gd name="connsiteX4" fmla="*/ 314675 w 2077283"/>
                    <a:gd name="connsiteY4" fmla="*/ 101035 h 1841005"/>
                    <a:gd name="connsiteX5" fmla="*/ 92425 w 2077283"/>
                    <a:gd name="connsiteY5" fmla="*/ 415360 h 1841005"/>
                    <a:gd name="connsiteX6" fmla="*/ 350 w 2077283"/>
                    <a:gd name="connsiteY6" fmla="*/ 901135 h 1841005"/>
                    <a:gd name="connsiteX7" fmla="*/ 121000 w 2077283"/>
                    <a:gd name="connsiteY7" fmla="*/ 1383735 h 1841005"/>
                    <a:gd name="connsiteX8" fmla="*/ 432150 w 2077283"/>
                    <a:gd name="connsiteY8" fmla="*/ 1726635 h 1841005"/>
                    <a:gd name="connsiteX9" fmla="*/ 794100 w 2077283"/>
                    <a:gd name="connsiteY9" fmla="*/ 1840935 h 1841005"/>
                    <a:gd name="connsiteX10" fmla="*/ 1194150 w 2077283"/>
                    <a:gd name="connsiteY10" fmla="*/ 1739335 h 1841005"/>
                    <a:gd name="connsiteX11" fmla="*/ 1464025 w 2077283"/>
                    <a:gd name="connsiteY11" fmla="*/ 1491685 h 1841005"/>
                    <a:gd name="connsiteX12" fmla="*/ 1546575 w 2077283"/>
                    <a:gd name="connsiteY12" fmla="*/ 1361510 h 1841005"/>
                    <a:gd name="connsiteX13" fmla="*/ 1597375 w 2077283"/>
                    <a:gd name="connsiteY13" fmla="*/ 1399610 h 1841005"/>
                    <a:gd name="connsiteX14" fmla="*/ 1667225 w 2077283"/>
                    <a:gd name="connsiteY14" fmla="*/ 1618685 h 1841005"/>
                    <a:gd name="connsiteX15" fmla="*/ 1692625 w 2077283"/>
                    <a:gd name="connsiteY15" fmla="*/ 1669485 h 1841005"/>
                    <a:gd name="connsiteX16" fmla="*/ 1787875 w 2077283"/>
                    <a:gd name="connsiteY16" fmla="*/ 1659960 h 1841005"/>
                    <a:gd name="connsiteX17" fmla="*/ 1949800 w 2077283"/>
                    <a:gd name="connsiteY17" fmla="*/ 1564710 h 1841005"/>
                    <a:gd name="connsiteX18" fmla="*/ 2073625 w 2077283"/>
                    <a:gd name="connsiteY18" fmla="*/ 1390085 h 1841005"/>
                    <a:gd name="connsiteX19" fmla="*/ 2035525 w 2077283"/>
                    <a:gd name="connsiteY19" fmla="*/ 1123385 h 1841005"/>
                    <a:gd name="connsiteX20" fmla="*/ 1943450 w 2077283"/>
                    <a:gd name="connsiteY20" fmla="*/ 945585 h 1841005"/>
                    <a:gd name="connsiteX21" fmla="*/ 1870425 w 2077283"/>
                    <a:gd name="connsiteY21" fmla="*/ 936060 h 1841005"/>
                    <a:gd name="connsiteX22" fmla="*/ 1622775 w 2077283"/>
                    <a:gd name="connsiteY22" fmla="*/ 1018610 h 1841005"/>
                    <a:gd name="connsiteX23" fmla="*/ 1444975 w 2077283"/>
                    <a:gd name="connsiteY23" fmla="*/ 1088460 h 1841005"/>
                    <a:gd name="connsiteX24" fmla="*/ 1257650 w 2077283"/>
                    <a:gd name="connsiteY24" fmla="*/ 1351985 h 1841005"/>
                    <a:gd name="connsiteX25" fmla="*/ 1098900 w 2077283"/>
                    <a:gd name="connsiteY25" fmla="*/ 1513910 h 1841005"/>
                    <a:gd name="connsiteX26" fmla="*/ 813150 w 2077283"/>
                    <a:gd name="connsiteY26" fmla="*/ 1564710 h 1841005"/>
                    <a:gd name="connsiteX27" fmla="*/ 533750 w 2077283"/>
                    <a:gd name="connsiteY27" fmla="*/ 1396435 h 1841005"/>
                    <a:gd name="connsiteX28" fmla="*/ 397225 w 2077283"/>
                    <a:gd name="connsiteY28" fmla="*/ 1167835 h 1841005"/>
                    <a:gd name="connsiteX29" fmla="*/ 333725 w 2077283"/>
                    <a:gd name="connsiteY29" fmla="*/ 901135 h 1841005"/>
                    <a:gd name="connsiteX30" fmla="*/ 387700 w 2077283"/>
                    <a:gd name="connsiteY30" fmla="*/ 602685 h 1841005"/>
                    <a:gd name="connsiteX31" fmla="*/ 562325 w 2077283"/>
                    <a:gd name="connsiteY31" fmla="*/ 342335 h 1841005"/>
                    <a:gd name="connsiteX32" fmla="*/ 809975 w 2077283"/>
                    <a:gd name="connsiteY32" fmla="*/ 183585 h 1841005"/>
                    <a:gd name="connsiteX0" fmla="*/ 809975 w 2077283"/>
                    <a:gd name="connsiteY0" fmla="*/ 183585 h 1841005"/>
                    <a:gd name="connsiteX1" fmla="*/ 784575 w 2077283"/>
                    <a:gd name="connsiteY1" fmla="*/ 97860 h 1841005"/>
                    <a:gd name="connsiteX2" fmla="*/ 717900 w 2077283"/>
                    <a:gd name="connsiteY2" fmla="*/ 34360 h 1841005"/>
                    <a:gd name="connsiteX3" fmla="*/ 568675 w 2077283"/>
                    <a:gd name="connsiteY3" fmla="*/ 2610 h 1841005"/>
                    <a:gd name="connsiteX4" fmla="*/ 314675 w 2077283"/>
                    <a:gd name="connsiteY4" fmla="*/ 101035 h 1841005"/>
                    <a:gd name="connsiteX5" fmla="*/ 92425 w 2077283"/>
                    <a:gd name="connsiteY5" fmla="*/ 415360 h 1841005"/>
                    <a:gd name="connsiteX6" fmla="*/ 350 w 2077283"/>
                    <a:gd name="connsiteY6" fmla="*/ 901135 h 1841005"/>
                    <a:gd name="connsiteX7" fmla="*/ 121000 w 2077283"/>
                    <a:gd name="connsiteY7" fmla="*/ 1383735 h 1841005"/>
                    <a:gd name="connsiteX8" fmla="*/ 432150 w 2077283"/>
                    <a:gd name="connsiteY8" fmla="*/ 1726635 h 1841005"/>
                    <a:gd name="connsiteX9" fmla="*/ 794100 w 2077283"/>
                    <a:gd name="connsiteY9" fmla="*/ 1840935 h 1841005"/>
                    <a:gd name="connsiteX10" fmla="*/ 1194150 w 2077283"/>
                    <a:gd name="connsiteY10" fmla="*/ 1739335 h 1841005"/>
                    <a:gd name="connsiteX11" fmla="*/ 1464025 w 2077283"/>
                    <a:gd name="connsiteY11" fmla="*/ 1491685 h 1841005"/>
                    <a:gd name="connsiteX12" fmla="*/ 1546575 w 2077283"/>
                    <a:gd name="connsiteY12" fmla="*/ 1361510 h 1841005"/>
                    <a:gd name="connsiteX13" fmla="*/ 1597375 w 2077283"/>
                    <a:gd name="connsiteY13" fmla="*/ 1399610 h 1841005"/>
                    <a:gd name="connsiteX14" fmla="*/ 1667225 w 2077283"/>
                    <a:gd name="connsiteY14" fmla="*/ 1618685 h 1841005"/>
                    <a:gd name="connsiteX15" fmla="*/ 1692625 w 2077283"/>
                    <a:gd name="connsiteY15" fmla="*/ 1669485 h 1841005"/>
                    <a:gd name="connsiteX16" fmla="*/ 1787875 w 2077283"/>
                    <a:gd name="connsiteY16" fmla="*/ 1659960 h 1841005"/>
                    <a:gd name="connsiteX17" fmla="*/ 1949800 w 2077283"/>
                    <a:gd name="connsiteY17" fmla="*/ 1564710 h 1841005"/>
                    <a:gd name="connsiteX18" fmla="*/ 2073625 w 2077283"/>
                    <a:gd name="connsiteY18" fmla="*/ 1390085 h 1841005"/>
                    <a:gd name="connsiteX19" fmla="*/ 2035525 w 2077283"/>
                    <a:gd name="connsiteY19" fmla="*/ 1123385 h 1841005"/>
                    <a:gd name="connsiteX20" fmla="*/ 1943450 w 2077283"/>
                    <a:gd name="connsiteY20" fmla="*/ 945585 h 1841005"/>
                    <a:gd name="connsiteX21" fmla="*/ 1870425 w 2077283"/>
                    <a:gd name="connsiteY21" fmla="*/ 936060 h 1841005"/>
                    <a:gd name="connsiteX22" fmla="*/ 1622775 w 2077283"/>
                    <a:gd name="connsiteY22" fmla="*/ 1018610 h 1841005"/>
                    <a:gd name="connsiteX23" fmla="*/ 1444975 w 2077283"/>
                    <a:gd name="connsiteY23" fmla="*/ 1088460 h 1841005"/>
                    <a:gd name="connsiteX24" fmla="*/ 1257650 w 2077283"/>
                    <a:gd name="connsiteY24" fmla="*/ 1351985 h 1841005"/>
                    <a:gd name="connsiteX25" fmla="*/ 1098900 w 2077283"/>
                    <a:gd name="connsiteY25" fmla="*/ 1513910 h 1841005"/>
                    <a:gd name="connsiteX26" fmla="*/ 813150 w 2077283"/>
                    <a:gd name="connsiteY26" fmla="*/ 1564710 h 1841005"/>
                    <a:gd name="connsiteX27" fmla="*/ 533750 w 2077283"/>
                    <a:gd name="connsiteY27" fmla="*/ 1396435 h 1841005"/>
                    <a:gd name="connsiteX28" fmla="*/ 397225 w 2077283"/>
                    <a:gd name="connsiteY28" fmla="*/ 1167835 h 1841005"/>
                    <a:gd name="connsiteX29" fmla="*/ 333725 w 2077283"/>
                    <a:gd name="connsiteY29" fmla="*/ 901135 h 1841005"/>
                    <a:gd name="connsiteX30" fmla="*/ 387700 w 2077283"/>
                    <a:gd name="connsiteY30" fmla="*/ 602685 h 1841005"/>
                    <a:gd name="connsiteX31" fmla="*/ 562325 w 2077283"/>
                    <a:gd name="connsiteY31" fmla="*/ 342335 h 1841005"/>
                    <a:gd name="connsiteX32" fmla="*/ 809975 w 2077283"/>
                    <a:gd name="connsiteY32" fmla="*/ 183585 h 1841005"/>
                    <a:gd name="connsiteX0" fmla="*/ 809975 w 2077283"/>
                    <a:gd name="connsiteY0" fmla="*/ 183585 h 1841005"/>
                    <a:gd name="connsiteX1" fmla="*/ 784575 w 2077283"/>
                    <a:gd name="connsiteY1" fmla="*/ 97860 h 1841005"/>
                    <a:gd name="connsiteX2" fmla="*/ 717900 w 2077283"/>
                    <a:gd name="connsiteY2" fmla="*/ 34360 h 1841005"/>
                    <a:gd name="connsiteX3" fmla="*/ 568675 w 2077283"/>
                    <a:gd name="connsiteY3" fmla="*/ 2610 h 1841005"/>
                    <a:gd name="connsiteX4" fmla="*/ 314675 w 2077283"/>
                    <a:gd name="connsiteY4" fmla="*/ 101035 h 1841005"/>
                    <a:gd name="connsiteX5" fmla="*/ 92425 w 2077283"/>
                    <a:gd name="connsiteY5" fmla="*/ 415360 h 1841005"/>
                    <a:gd name="connsiteX6" fmla="*/ 350 w 2077283"/>
                    <a:gd name="connsiteY6" fmla="*/ 901135 h 1841005"/>
                    <a:gd name="connsiteX7" fmla="*/ 121000 w 2077283"/>
                    <a:gd name="connsiteY7" fmla="*/ 1383735 h 1841005"/>
                    <a:gd name="connsiteX8" fmla="*/ 432150 w 2077283"/>
                    <a:gd name="connsiteY8" fmla="*/ 1726635 h 1841005"/>
                    <a:gd name="connsiteX9" fmla="*/ 794100 w 2077283"/>
                    <a:gd name="connsiteY9" fmla="*/ 1840935 h 1841005"/>
                    <a:gd name="connsiteX10" fmla="*/ 1194150 w 2077283"/>
                    <a:gd name="connsiteY10" fmla="*/ 1739335 h 1841005"/>
                    <a:gd name="connsiteX11" fmla="*/ 1464025 w 2077283"/>
                    <a:gd name="connsiteY11" fmla="*/ 1491685 h 1841005"/>
                    <a:gd name="connsiteX12" fmla="*/ 1546575 w 2077283"/>
                    <a:gd name="connsiteY12" fmla="*/ 1361510 h 1841005"/>
                    <a:gd name="connsiteX13" fmla="*/ 1597375 w 2077283"/>
                    <a:gd name="connsiteY13" fmla="*/ 1399610 h 1841005"/>
                    <a:gd name="connsiteX14" fmla="*/ 1667225 w 2077283"/>
                    <a:gd name="connsiteY14" fmla="*/ 1618685 h 1841005"/>
                    <a:gd name="connsiteX15" fmla="*/ 1692625 w 2077283"/>
                    <a:gd name="connsiteY15" fmla="*/ 1669485 h 1841005"/>
                    <a:gd name="connsiteX16" fmla="*/ 1787875 w 2077283"/>
                    <a:gd name="connsiteY16" fmla="*/ 1659960 h 1841005"/>
                    <a:gd name="connsiteX17" fmla="*/ 1949800 w 2077283"/>
                    <a:gd name="connsiteY17" fmla="*/ 1564710 h 1841005"/>
                    <a:gd name="connsiteX18" fmla="*/ 2073625 w 2077283"/>
                    <a:gd name="connsiteY18" fmla="*/ 1390085 h 1841005"/>
                    <a:gd name="connsiteX19" fmla="*/ 2035525 w 2077283"/>
                    <a:gd name="connsiteY19" fmla="*/ 1123385 h 1841005"/>
                    <a:gd name="connsiteX20" fmla="*/ 1943450 w 2077283"/>
                    <a:gd name="connsiteY20" fmla="*/ 945585 h 1841005"/>
                    <a:gd name="connsiteX21" fmla="*/ 1870425 w 2077283"/>
                    <a:gd name="connsiteY21" fmla="*/ 936060 h 1841005"/>
                    <a:gd name="connsiteX22" fmla="*/ 1632300 w 2077283"/>
                    <a:gd name="connsiteY22" fmla="*/ 1005910 h 1841005"/>
                    <a:gd name="connsiteX23" fmla="*/ 1444975 w 2077283"/>
                    <a:gd name="connsiteY23" fmla="*/ 1088460 h 1841005"/>
                    <a:gd name="connsiteX24" fmla="*/ 1257650 w 2077283"/>
                    <a:gd name="connsiteY24" fmla="*/ 1351985 h 1841005"/>
                    <a:gd name="connsiteX25" fmla="*/ 1098900 w 2077283"/>
                    <a:gd name="connsiteY25" fmla="*/ 1513910 h 1841005"/>
                    <a:gd name="connsiteX26" fmla="*/ 813150 w 2077283"/>
                    <a:gd name="connsiteY26" fmla="*/ 1564710 h 1841005"/>
                    <a:gd name="connsiteX27" fmla="*/ 533750 w 2077283"/>
                    <a:gd name="connsiteY27" fmla="*/ 1396435 h 1841005"/>
                    <a:gd name="connsiteX28" fmla="*/ 397225 w 2077283"/>
                    <a:gd name="connsiteY28" fmla="*/ 1167835 h 1841005"/>
                    <a:gd name="connsiteX29" fmla="*/ 333725 w 2077283"/>
                    <a:gd name="connsiteY29" fmla="*/ 901135 h 1841005"/>
                    <a:gd name="connsiteX30" fmla="*/ 387700 w 2077283"/>
                    <a:gd name="connsiteY30" fmla="*/ 602685 h 1841005"/>
                    <a:gd name="connsiteX31" fmla="*/ 562325 w 2077283"/>
                    <a:gd name="connsiteY31" fmla="*/ 342335 h 1841005"/>
                    <a:gd name="connsiteX32" fmla="*/ 809975 w 2077283"/>
                    <a:gd name="connsiteY32" fmla="*/ 183585 h 1841005"/>
                    <a:gd name="connsiteX0" fmla="*/ 809975 w 2077283"/>
                    <a:gd name="connsiteY0" fmla="*/ 183585 h 1841005"/>
                    <a:gd name="connsiteX1" fmla="*/ 784575 w 2077283"/>
                    <a:gd name="connsiteY1" fmla="*/ 97860 h 1841005"/>
                    <a:gd name="connsiteX2" fmla="*/ 717900 w 2077283"/>
                    <a:gd name="connsiteY2" fmla="*/ 34360 h 1841005"/>
                    <a:gd name="connsiteX3" fmla="*/ 568675 w 2077283"/>
                    <a:gd name="connsiteY3" fmla="*/ 2610 h 1841005"/>
                    <a:gd name="connsiteX4" fmla="*/ 314675 w 2077283"/>
                    <a:gd name="connsiteY4" fmla="*/ 101035 h 1841005"/>
                    <a:gd name="connsiteX5" fmla="*/ 92425 w 2077283"/>
                    <a:gd name="connsiteY5" fmla="*/ 415360 h 1841005"/>
                    <a:gd name="connsiteX6" fmla="*/ 350 w 2077283"/>
                    <a:gd name="connsiteY6" fmla="*/ 901135 h 1841005"/>
                    <a:gd name="connsiteX7" fmla="*/ 121000 w 2077283"/>
                    <a:gd name="connsiteY7" fmla="*/ 1383735 h 1841005"/>
                    <a:gd name="connsiteX8" fmla="*/ 432150 w 2077283"/>
                    <a:gd name="connsiteY8" fmla="*/ 1726635 h 1841005"/>
                    <a:gd name="connsiteX9" fmla="*/ 794100 w 2077283"/>
                    <a:gd name="connsiteY9" fmla="*/ 1840935 h 1841005"/>
                    <a:gd name="connsiteX10" fmla="*/ 1194150 w 2077283"/>
                    <a:gd name="connsiteY10" fmla="*/ 1739335 h 1841005"/>
                    <a:gd name="connsiteX11" fmla="*/ 1464025 w 2077283"/>
                    <a:gd name="connsiteY11" fmla="*/ 1491685 h 1841005"/>
                    <a:gd name="connsiteX12" fmla="*/ 1546575 w 2077283"/>
                    <a:gd name="connsiteY12" fmla="*/ 1361510 h 1841005"/>
                    <a:gd name="connsiteX13" fmla="*/ 1597375 w 2077283"/>
                    <a:gd name="connsiteY13" fmla="*/ 1399610 h 1841005"/>
                    <a:gd name="connsiteX14" fmla="*/ 1667225 w 2077283"/>
                    <a:gd name="connsiteY14" fmla="*/ 1618685 h 1841005"/>
                    <a:gd name="connsiteX15" fmla="*/ 1692625 w 2077283"/>
                    <a:gd name="connsiteY15" fmla="*/ 1669485 h 1841005"/>
                    <a:gd name="connsiteX16" fmla="*/ 1787875 w 2077283"/>
                    <a:gd name="connsiteY16" fmla="*/ 1659960 h 1841005"/>
                    <a:gd name="connsiteX17" fmla="*/ 1949800 w 2077283"/>
                    <a:gd name="connsiteY17" fmla="*/ 1564710 h 1841005"/>
                    <a:gd name="connsiteX18" fmla="*/ 2073625 w 2077283"/>
                    <a:gd name="connsiteY18" fmla="*/ 1390085 h 1841005"/>
                    <a:gd name="connsiteX19" fmla="*/ 2035525 w 2077283"/>
                    <a:gd name="connsiteY19" fmla="*/ 1123385 h 1841005"/>
                    <a:gd name="connsiteX20" fmla="*/ 1943450 w 2077283"/>
                    <a:gd name="connsiteY20" fmla="*/ 945585 h 1841005"/>
                    <a:gd name="connsiteX21" fmla="*/ 1873600 w 2077283"/>
                    <a:gd name="connsiteY21" fmla="*/ 929710 h 1841005"/>
                    <a:gd name="connsiteX22" fmla="*/ 1632300 w 2077283"/>
                    <a:gd name="connsiteY22" fmla="*/ 1005910 h 1841005"/>
                    <a:gd name="connsiteX23" fmla="*/ 1444975 w 2077283"/>
                    <a:gd name="connsiteY23" fmla="*/ 1088460 h 1841005"/>
                    <a:gd name="connsiteX24" fmla="*/ 1257650 w 2077283"/>
                    <a:gd name="connsiteY24" fmla="*/ 1351985 h 1841005"/>
                    <a:gd name="connsiteX25" fmla="*/ 1098900 w 2077283"/>
                    <a:gd name="connsiteY25" fmla="*/ 1513910 h 1841005"/>
                    <a:gd name="connsiteX26" fmla="*/ 813150 w 2077283"/>
                    <a:gd name="connsiteY26" fmla="*/ 1564710 h 1841005"/>
                    <a:gd name="connsiteX27" fmla="*/ 533750 w 2077283"/>
                    <a:gd name="connsiteY27" fmla="*/ 1396435 h 1841005"/>
                    <a:gd name="connsiteX28" fmla="*/ 397225 w 2077283"/>
                    <a:gd name="connsiteY28" fmla="*/ 1167835 h 1841005"/>
                    <a:gd name="connsiteX29" fmla="*/ 333725 w 2077283"/>
                    <a:gd name="connsiteY29" fmla="*/ 901135 h 1841005"/>
                    <a:gd name="connsiteX30" fmla="*/ 387700 w 2077283"/>
                    <a:gd name="connsiteY30" fmla="*/ 602685 h 1841005"/>
                    <a:gd name="connsiteX31" fmla="*/ 562325 w 2077283"/>
                    <a:gd name="connsiteY31" fmla="*/ 342335 h 1841005"/>
                    <a:gd name="connsiteX32" fmla="*/ 809975 w 2077283"/>
                    <a:gd name="connsiteY32" fmla="*/ 183585 h 1841005"/>
                    <a:gd name="connsiteX0" fmla="*/ 809975 w 2077283"/>
                    <a:gd name="connsiteY0" fmla="*/ 183621 h 1841041"/>
                    <a:gd name="connsiteX1" fmla="*/ 794100 w 2077283"/>
                    <a:gd name="connsiteY1" fmla="*/ 101071 h 1841041"/>
                    <a:gd name="connsiteX2" fmla="*/ 717900 w 2077283"/>
                    <a:gd name="connsiteY2" fmla="*/ 34396 h 1841041"/>
                    <a:gd name="connsiteX3" fmla="*/ 568675 w 2077283"/>
                    <a:gd name="connsiteY3" fmla="*/ 2646 h 1841041"/>
                    <a:gd name="connsiteX4" fmla="*/ 314675 w 2077283"/>
                    <a:gd name="connsiteY4" fmla="*/ 101071 h 1841041"/>
                    <a:gd name="connsiteX5" fmla="*/ 92425 w 2077283"/>
                    <a:gd name="connsiteY5" fmla="*/ 415396 h 1841041"/>
                    <a:gd name="connsiteX6" fmla="*/ 350 w 2077283"/>
                    <a:gd name="connsiteY6" fmla="*/ 901171 h 1841041"/>
                    <a:gd name="connsiteX7" fmla="*/ 121000 w 2077283"/>
                    <a:gd name="connsiteY7" fmla="*/ 1383771 h 1841041"/>
                    <a:gd name="connsiteX8" fmla="*/ 432150 w 2077283"/>
                    <a:gd name="connsiteY8" fmla="*/ 1726671 h 1841041"/>
                    <a:gd name="connsiteX9" fmla="*/ 794100 w 2077283"/>
                    <a:gd name="connsiteY9" fmla="*/ 1840971 h 1841041"/>
                    <a:gd name="connsiteX10" fmla="*/ 1194150 w 2077283"/>
                    <a:gd name="connsiteY10" fmla="*/ 1739371 h 1841041"/>
                    <a:gd name="connsiteX11" fmla="*/ 1464025 w 2077283"/>
                    <a:gd name="connsiteY11" fmla="*/ 1491721 h 1841041"/>
                    <a:gd name="connsiteX12" fmla="*/ 1546575 w 2077283"/>
                    <a:gd name="connsiteY12" fmla="*/ 1361546 h 1841041"/>
                    <a:gd name="connsiteX13" fmla="*/ 1597375 w 2077283"/>
                    <a:gd name="connsiteY13" fmla="*/ 1399646 h 1841041"/>
                    <a:gd name="connsiteX14" fmla="*/ 1667225 w 2077283"/>
                    <a:gd name="connsiteY14" fmla="*/ 1618721 h 1841041"/>
                    <a:gd name="connsiteX15" fmla="*/ 1692625 w 2077283"/>
                    <a:gd name="connsiteY15" fmla="*/ 1669521 h 1841041"/>
                    <a:gd name="connsiteX16" fmla="*/ 1787875 w 2077283"/>
                    <a:gd name="connsiteY16" fmla="*/ 1659996 h 1841041"/>
                    <a:gd name="connsiteX17" fmla="*/ 1949800 w 2077283"/>
                    <a:gd name="connsiteY17" fmla="*/ 1564746 h 1841041"/>
                    <a:gd name="connsiteX18" fmla="*/ 2073625 w 2077283"/>
                    <a:gd name="connsiteY18" fmla="*/ 1390121 h 1841041"/>
                    <a:gd name="connsiteX19" fmla="*/ 2035525 w 2077283"/>
                    <a:gd name="connsiteY19" fmla="*/ 1123421 h 1841041"/>
                    <a:gd name="connsiteX20" fmla="*/ 1943450 w 2077283"/>
                    <a:gd name="connsiteY20" fmla="*/ 945621 h 1841041"/>
                    <a:gd name="connsiteX21" fmla="*/ 1873600 w 2077283"/>
                    <a:gd name="connsiteY21" fmla="*/ 929746 h 1841041"/>
                    <a:gd name="connsiteX22" fmla="*/ 1632300 w 2077283"/>
                    <a:gd name="connsiteY22" fmla="*/ 1005946 h 1841041"/>
                    <a:gd name="connsiteX23" fmla="*/ 1444975 w 2077283"/>
                    <a:gd name="connsiteY23" fmla="*/ 1088496 h 1841041"/>
                    <a:gd name="connsiteX24" fmla="*/ 1257650 w 2077283"/>
                    <a:gd name="connsiteY24" fmla="*/ 1352021 h 1841041"/>
                    <a:gd name="connsiteX25" fmla="*/ 1098900 w 2077283"/>
                    <a:gd name="connsiteY25" fmla="*/ 1513946 h 1841041"/>
                    <a:gd name="connsiteX26" fmla="*/ 813150 w 2077283"/>
                    <a:gd name="connsiteY26" fmla="*/ 1564746 h 1841041"/>
                    <a:gd name="connsiteX27" fmla="*/ 533750 w 2077283"/>
                    <a:gd name="connsiteY27" fmla="*/ 1396471 h 1841041"/>
                    <a:gd name="connsiteX28" fmla="*/ 397225 w 2077283"/>
                    <a:gd name="connsiteY28" fmla="*/ 1167871 h 1841041"/>
                    <a:gd name="connsiteX29" fmla="*/ 333725 w 2077283"/>
                    <a:gd name="connsiteY29" fmla="*/ 901171 h 1841041"/>
                    <a:gd name="connsiteX30" fmla="*/ 387700 w 2077283"/>
                    <a:gd name="connsiteY30" fmla="*/ 602721 h 1841041"/>
                    <a:gd name="connsiteX31" fmla="*/ 562325 w 2077283"/>
                    <a:gd name="connsiteY31" fmla="*/ 342371 h 1841041"/>
                    <a:gd name="connsiteX32" fmla="*/ 809975 w 2077283"/>
                    <a:gd name="connsiteY32" fmla="*/ 183621 h 1841041"/>
                    <a:gd name="connsiteX0" fmla="*/ 809975 w 2077283"/>
                    <a:gd name="connsiteY0" fmla="*/ 183621 h 1841041"/>
                    <a:gd name="connsiteX1" fmla="*/ 794100 w 2077283"/>
                    <a:gd name="connsiteY1" fmla="*/ 101071 h 1841041"/>
                    <a:gd name="connsiteX2" fmla="*/ 717900 w 2077283"/>
                    <a:gd name="connsiteY2" fmla="*/ 34396 h 1841041"/>
                    <a:gd name="connsiteX3" fmla="*/ 568675 w 2077283"/>
                    <a:gd name="connsiteY3" fmla="*/ 2646 h 1841041"/>
                    <a:gd name="connsiteX4" fmla="*/ 314675 w 2077283"/>
                    <a:gd name="connsiteY4" fmla="*/ 101071 h 1841041"/>
                    <a:gd name="connsiteX5" fmla="*/ 92425 w 2077283"/>
                    <a:gd name="connsiteY5" fmla="*/ 415396 h 1841041"/>
                    <a:gd name="connsiteX6" fmla="*/ 350 w 2077283"/>
                    <a:gd name="connsiteY6" fmla="*/ 901171 h 1841041"/>
                    <a:gd name="connsiteX7" fmla="*/ 121000 w 2077283"/>
                    <a:gd name="connsiteY7" fmla="*/ 1383771 h 1841041"/>
                    <a:gd name="connsiteX8" fmla="*/ 432150 w 2077283"/>
                    <a:gd name="connsiteY8" fmla="*/ 1726671 h 1841041"/>
                    <a:gd name="connsiteX9" fmla="*/ 794100 w 2077283"/>
                    <a:gd name="connsiteY9" fmla="*/ 1840971 h 1841041"/>
                    <a:gd name="connsiteX10" fmla="*/ 1194150 w 2077283"/>
                    <a:gd name="connsiteY10" fmla="*/ 1739371 h 1841041"/>
                    <a:gd name="connsiteX11" fmla="*/ 1464025 w 2077283"/>
                    <a:gd name="connsiteY11" fmla="*/ 1491721 h 1841041"/>
                    <a:gd name="connsiteX12" fmla="*/ 1546575 w 2077283"/>
                    <a:gd name="connsiteY12" fmla="*/ 1361546 h 1841041"/>
                    <a:gd name="connsiteX13" fmla="*/ 1597375 w 2077283"/>
                    <a:gd name="connsiteY13" fmla="*/ 1399646 h 1841041"/>
                    <a:gd name="connsiteX14" fmla="*/ 1667225 w 2077283"/>
                    <a:gd name="connsiteY14" fmla="*/ 1618721 h 1841041"/>
                    <a:gd name="connsiteX15" fmla="*/ 1692625 w 2077283"/>
                    <a:gd name="connsiteY15" fmla="*/ 1669521 h 1841041"/>
                    <a:gd name="connsiteX16" fmla="*/ 1787875 w 2077283"/>
                    <a:gd name="connsiteY16" fmla="*/ 1659996 h 1841041"/>
                    <a:gd name="connsiteX17" fmla="*/ 1949800 w 2077283"/>
                    <a:gd name="connsiteY17" fmla="*/ 1564746 h 1841041"/>
                    <a:gd name="connsiteX18" fmla="*/ 2073625 w 2077283"/>
                    <a:gd name="connsiteY18" fmla="*/ 1390121 h 1841041"/>
                    <a:gd name="connsiteX19" fmla="*/ 2035525 w 2077283"/>
                    <a:gd name="connsiteY19" fmla="*/ 1123421 h 1841041"/>
                    <a:gd name="connsiteX20" fmla="*/ 1943450 w 2077283"/>
                    <a:gd name="connsiteY20" fmla="*/ 945621 h 1841041"/>
                    <a:gd name="connsiteX21" fmla="*/ 1873600 w 2077283"/>
                    <a:gd name="connsiteY21" fmla="*/ 929746 h 1841041"/>
                    <a:gd name="connsiteX22" fmla="*/ 1632300 w 2077283"/>
                    <a:gd name="connsiteY22" fmla="*/ 1005946 h 1841041"/>
                    <a:gd name="connsiteX23" fmla="*/ 1444975 w 2077283"/>
                    <a:gd name="connsiteY23" fmla="*/ 1088496 h 1841041"/>
                    <a:gd name="connsiteX24" fmla="*/ 1257650 w 2077283"/>
                    <a:gd name="connsiteY24" fmla="*/ 1352021 h 1841041"/>
                    <a:gd name="connsiteX25" fmla="*/ 1092550 w 2077283"/>
                    <a:gd name="connsiteY25" fmla="*/ 1507596 h 1841041"/>
                    <a:gd name="connsiteX26" fmla="*/ 813150 w 2077283"/>
                    <a:gd name="connsiteY26" fmla="*/ 1564746 h 1841041"/>
                    <a:gd name="connsiteX27" fmla="*/ 533750 w 2077283"/>
                    <a:gd name="connsiteY27" fmla="*/ 1396471 h 1841041"/>
                    <a:gd name="connsiteX28" fmla="*/ 397225 w 2077283"/>
                    <a:gd name="connsiteY28" fmla="*/ 1167871 h 1841041"/>
                    <a:gd name="connsiteX29" fmla="*/ 333725 w 2077283"/>
                    <a:gd name="connsiteY29" fmla="*/ 901171 h 1841041"/>
                    <a:gd name="connsiteX30" fmla="*/ 387700 w 2077283"/>
                    <a:gd name="connsiteY30" fmla="*/ 602721 h 1841041"/>
                    <a:gd name="connsiteX31" fmla="*/ 562325 w 2077283"/>
                    <a:gd name="connsiteY31" fmla="*/ 342371 h 1841041"/>
                    <a:gd name="connsiteX32" fmla="*/ 809975 w 2077283"/>
                    <a:gd name="connsiteY32" fmla="*/ 183621 h 184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77283" h="1841041">
                      <a:moveTo>
                        <a:pt x="809975" y="183621"/>
                      </a:moveTo>
                      <a:cubicBezTo>
                        <a:pt x="848604" y="143404"/>
                        <a:pt x="809446" y="125942"/>
                        <a:pt x="794100" y="101071"/>
                      </a:cubicBezTo>
                      <a:cubicBezTo>
                        <a:pt x="778754" y="76200"/>
                        <a:pt x="755471" y="50800"/>
                        <a:pt x="717900" y="34396"/>
                      </a:cubicBezTo>
                      <a:cubicBezTo>
                        <a:pt x="680329" y="17992"/>
                        <a:pt x="635879" y="-8467"/>
                        <a:pt x="568675" y="2646"/>
                      </a:cubicBezTo>
                      <a:cubicBezTo>
                        <a:pt x="501471" y="13758"/>
                        <a:pt x="394050" y="32279"/>
                        <a:pt x="314675" y="101071"/>
                      </a:cubicBezTo>
                      <a:cubicBezTo>
                        <a:pt x="235300" y="169863"/>
                        <a:pt x="144812" y="282046"/>
                        <a:pt x="92425" y="415396"/>
                      </a:cubicBezTo>
                      <a:cubicBezTo>
                        <a:pt x="40037" y="548746"/>
                        <a:pt x="-4412" y="739775"/>
                        <a:pt x="350" y="901171"/>
                      </a:cubicBezTo>
                      <a:cubicBezTo>
                        <a:pt x="5112" y="1062567"/>
                        <a:pt x="49033" y="1246188"/>
                        <a:pt x="121000" y="1383771"/>
                      </a:cubicBezTo>
                      <a:cubicBezTo>
                        <a:pt x="192967" y="1521354"/>
                        <a:pt x="319967" y="1650471"/>
                        <a:pt x="432150" y="1726671"/>
                      </a:cubicBezTo>
                      <a:cubicBezTo>
                        <a:pt x="544333" y="1802871"/>
                        <a:pt x="667100" y="1838854"/>
                        <a:pt x="794100" y="1840971"/>
                      </a:cubicBezTo>
                      <a:cubicBezTo>
                        <a:pt x="921100" y="1843088"/>
                        <a:pt x="1082496" y="1797579"/>
                        <a:pt x="1194150" y="1739371"/>
                      </a:cubicBezTo>
                      <a:cubicBezTo>
                        <a:pt x="1305804" y="1681163"/>
                        <a:pt x="1405288" y="1554692"/>
                        <a:pt x="1464025" y="1491721"/>
                      </a:cubicBezTo>
                      <a:cubicBezTo>
                        <a:pt x="1522762" y="1428750"/>
                        <a:pt x="1524350" y="1376892"/>
                        <a:pt x="1546575" y="1361546"/>
                      </a:cubicBezTo>
                      <a:cubicBezTo>
                        <a:pt x="1568800" y="1346200"/>
                        <a:pt x="1577267" y="1356784"/>
                        <a:pt x="1597375" y="1399646"/>
                      </a:cubicBezTo>
                      <a:cubicBezTo>
                        <a:pt x="1617483" y="1442508"/>
                        <a:pt x="1651350" y="1573742"/>
                        <a:pt x="1667225" y="1618721"/>
                      </a:cubicBezTo>
                      <a:cubicBezTo>
                        <a:pt x="1683100" y="1663700"/>
                        <a:pt x="1672517" y="1662642"/>
                        <a:pt x="1692625" y="1669521"/>
                      </a:cubicBezTo>
                      <a:cubicBezTo>
                        <a:pt x="1712733" y="1676400"/>
                        <a:pt x="1745013" y="1677458"/>
                        <a:pt x="1787875" y="1659996"/>
                      </a:cubicBezTo>
                      <a:cubicBezTo>
                        <a:pt x="1830737" y="1642534"/>
                        <a:pt x="1902175" y="1609725"/>
                        <a:pt x="1949800" y="1564746"/>
                      </a:cubicBezTo>
                      <a:cubicBezTo>
                        <a:pt x="1997425" y="1519767"/>
                        <a:pt x="2059338" y="1463675"/>
                        <a:pt x="2073625" y="1390121"/>
                      </a:cubicBezTo>
                      <a:cubicBezTo>
                        <a:pt x="2087913" y="1316567"/>
                        <a:pt x="2057221" y="1197504"/>
                        <a:pt x="2035525" y="1123421"/>
                      </a:cubicBezTo>
                      <a:cubicBezTo>
                        <a:pt x="2013829" y="1049338"/>
                        <a:pt x="1970437" y="977900"/>
                        <a:pt x="1943450" y="945621"/>
                      </a:cubicBezTo>
                      <a:cubicBezTo>
                        <a:pt x="1916463" y="913342"/>
                        <a:pt x="1925458" y="919692"/>
                        <a:pt x="1873600" y="929746"/>
                      </a:cubicBezTo>
                      <a:cubicBezTo>
                        <a:pt x="1821742" y="939800"/>
                        <a:pt x="1703737" y="979488"/>
                        <a:pt x="1632300" y="1005946"/>
                      </a:cubicBezTo>
                      <a:cubicBezTo>
                        <a:pt x="1560863" y="1032404"/>
                        <a:pt x="1507417" y="1030817"/>
                        <a:pt x="1444975" y="1088496"/>
                      </a:cubicBezTo>
                      <a:cubicBezTo>
                        <a:pt x="1382533" y="1146175"/>
                        <a:pt x="1316387" y="1282171"/>
                        <a:pt x="1257650" y="1352021"/>
                      </a:cubicBezTo>
                      <a:cubicBezTo>
                        <a:pt x="1198913" y="1421871"/>
                        <a:pt x="1166633" y="1472142"/>
                        <a:pt x="1092550" y="1507596"/>
                      </a:cubicBezTo>
                      <a:cubicBezTo>
                        <a:pt x="1018467" y="1543050"/>
                        <a:pt x="906283" y="1583267"/>
                        <a:pt x="813150" y="1564746"/>
                      </a:cubicBezTo>
                      <a:cubicBezTo>
                        <a:pt x="720017" y="1546225"/>
                        <a:pt x="603071" y="1462617"/>
                        <a:pt x="533750" y="1396471"/>
                      </a:cubicBezTo>
                      <a:cubicBezTo>
                        <a:pt x="464429" y="1330325"/>
                        <a:pt x="430562" y="1250421"/>
                        <a:pt x="397225" y="1167871"/>
                      </a:cubicBezTo>
                      <a:cubicBezTo>
                        <a:pt x="363888" y="1085321"/>
                        <a:pt x="335312" y="995363"/>
                        <a:pt x="333725" y="901171"/>
                      </a:cubicBezTo>
                      <a:cubicBezTo>
                        <a:pt x="332137" y="806979"/>
                        <a:pt x="349600" y="695854"/>
                        <a:pt x="387700" y="602721"/>
                      </a:cubicBezTo>
                      <a:cubicBezTo>
                        <a:pt x="425800" y="509588"/>
                        <a:pt x="493533" y="411692"/>
                        <a:pt x="562325" y="342371"/>
                      </a:cubicBezTo>
                      <a:cubicBezTo>
                        <a:pt x="631117" y="273050"/>
                        <a:pt x="771346" y="223838"/>
                        <a:pt x="809975" y="1836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44" name="Freeform 8243">
                  <a:extLst>
                    <a:ext uri="{FF2B5EF4-FFF2-40B4-BE49-F238E27FC236}">
                      <a16:creationId xmlns:a16="http://schemas.microsoft.com/office/drawing/2014/main" id="{CA7E060F-39F0-60AF-B05A-0D62A3A75886}"/>
                    </a:ext>
                  </a:extLst>
                </p:cNvPr>
                <p:cNvSpPr/>
                <p:nvPr/>
              </p:nvSpPr>
              <p:spPr>
                <a:xfrm>
                  <a:off x="1010109" y="4844060"/>
                  <a:ext cx="212526" cy="173226"/>
                </a:xfrm>
                <a:custGeom>
                  <a:avLst/>
                  <a:gdLst>
                    <a:gd name="connsiteX0" fmla="*/ 851566 w 1074071"/>
                    <a:gd name="connsiteY0" fmla="*/ 871760 h 875567"/>
                    <a:gd name="connsiteX1" fmla="*/ 832516 w 1074071"/>
                    <a:gd name="connsiteY1" fmla="*/ 741585 h 875567"/>
                    <a:gd name="connsiteX2" fmla="*/ 892841 w 1074071"/>
                    <a:gd name="connsiteY2" fmla="*/ 487585 h 875567"/>
                    <a:gd name="connsiteX3" fmla="*/ 956341 w 1074071"/>
                    <a:gd name="connsiteY3" fmla="*/ 300260 h 875567"/>
                    <a:gd name="connsiteX4" fmla="*/ 975391 w 1074071"/>
                    <a:gd name="connsiteY4" fmla="*/ 208185 h 875567"/>
                    <a:gd name="connsiteX5" fmla="*/ 940466 w 1074071"/>
                    <a:gd name="connsiteY5" fmla="*/ 157385 h 875567"/>
                    <a:gd name="connsiteX6" fmla="*/ 902366 w 1074071"/>
                    <a:gd name="connsiteY6" fmla="*/ 141510 h 875567"/>
                    <a:gd name="connsiteX7" fmla="*/ 854741 w 1074071"/>
                    <a:gd name="connsiteY7" fmla="*/ 141510 h 875567"/>
                    <a:gd name="connsiteX8" fmla="*/ 838866 w 1074071"/>
                    <a:gd name="connsiteY8" fmla="*/ 230410 h 875567"/>
                    <a:gd name="connsiteX9" fmla="*/ 772191 w 1074071"/>
                    <a:gd name="connsiteY9" fmla="*/ 322485 h 875567"/>
                    <a:gd name="connsiteX10" fmla="*/ 699166 w 1074071"/>
                    <a:gd name="connsiteY10" fmla="*/ 360585 h 875567"/>
                    <a:gd name="connsiteX11" fmla="*/ 651541 w 1074071"/>
                    <a:gd name="connsiteY11" fmla="*/ 385985 h 875567"/>
                    <a:gd name="connsiteX12" fmla="*/ 600741 w 1074071"/>
                    <a:gd name="connsiteY12" fmla="*/ 446310 h 875567"/>
                    <a:gd name="connsiteX13" fmla="*/ 515016 w 1074071"/>
                    <a:gd name="connsiteY13" fmla="*/ 557435 h 875567"/>
                    <a:gd name="connsiteX14" fmla="*/ 426116 w 1074071"/>
                    <a:gd name="connsiteY14" fmla="*/ 646335 h 875567"/>
                    <a:gd name="connsiteX15" fmla="*/ 261016 w 1074071"/>
                    <a:gd name="connsiteY15" fmla="*/ 697135 h 875567"/>
                    <a:gd name="connsiteX16" fmla="*/ 86391 w 1074071"/>
                    <a:gd name="connsiteY16" fmla="*/ 627285 h 875567"/>
                    <a:gd name="connsiteX17" fmla="*/ 10191 w 1074071"/>
                    <a:gd name="connsiteY17" fmla="*/ 541560 h 875567"/>
                    <a:gd name="connsiteX18" fmla="*/ 3841 w 1074071"/>
                    <a:gd name="connsiteY18" fmla="*/ 459010 h 875567"/>
                    <a:gd name="connsiteX19" fmla="*/ 38766 w 1074071"/>
                    <a:gd name="connsiteY19" fmla="*/ 297085 h 875567"/>
                    <a:gd name="connsiteX20" fmla="*/ 149891 w 1074071"/>
                    <a:gd name="connsiteY20" fmla="*/ 182785 h 875567"/>
                    <a:gd name="connsiteX21" fmla="*/ 292766 w 1074071"/>
                    <a:gd name="connsiteY21" fmla="*/ 128810 h 875567"/>
                    <a:gd name="connsiteX22" fmla="*/ 416591 w 1074071"/>
                    <a:gd name="connsiteY22" fmla="*/ 103410 h 875567"/>
                    <a:gd name="connsiteX23" fmla="*/ 486441 w 1074071"/>
                    <a:gd name="connsiteY23" fmla="*/ 78010 h 875567"/>
                    <a:gd name="connsiteX24" fmla="*/ 568991 w 1074071"/>
                    <a:gd name="connsiteY24" fmla="*/ 17685 h 875567"/>
                    <a:gd name="connsiteX25" fmla="*/ 686466 w 1074071"/>
                    <a:gd name="connsiteY25" fmla="*/ 1810 h 875567"/>
                    <a:gd name="connsiteX26" fmla="*/ 797591 w 1074071"/>
                    <a:gd name="connsiteY26" fmla="*/ 52610 h 875567"/>
                    <a:gd name="connsiteX27" fmla="*/ 959516 w 1074071"/>
                    <a:gd name="connsiteY27" fmla="*/ 49435 h 875567"/>
                    <a:gd name="connsiteX28" fmla="*/ 1057941 w 1074071"/>
                    <a:gd name="connsiteY28" fmla="*/ 160560 h 875567"/>
                    <a:gd name="connsiteX29" fmla="*/ 1070641 w 1074071"/>
                    <a:gd name="connsiteY29" fmla="*/ 287560 h 875567"/>
                    <a:gd name="connsiteX30" fmla="*/ 1023016 w 1074071"/>
                    <a:gd name="connsiteY30" fmla="*/ 436785 h 875567"/>
                    <a:gd name="connsiteX31" fmla="*/ 962691 w 1074071"/>
                    <a:gd name="connsiteY31" fmla="*/ 605060 h 875567"/>
                    <a:gd name="connsiteX32" fmla="*/ 934116 w 1074071"/>
                    <a:gd name="connsiteY32" fmla="*/ 719360 h 875567"/>
                    <a:gd name="connsiteX33" fmla="*/ 934116 w 1074071"/>
                    <a:gd name="connsiteY33" fmla="*/ 798735 h 875567"/>
                    <a:gd name="connsiteX34" fmla="*/ 946816 w 1074071"/>
                    <a:gd name="connsiteY34" fmla="*/ 836835 h 875567"/>
                    <a:gd name="connsiteX35" fmla="*/ 851566 w 1074071"/>
                    <a:gd name="connsiteY35" fmla="*/ 871760 h 875567"/>
                    <a:gd name="connsiteX0" fmla="*/ 851566 w 1074071"/>
                    <a:gd name="connsiteY0" fmla="*/ 871760 h 875567"/>
                    <a:gd name="connsiteX1" fmla="*/ 832516 w 1074071"/>
                    <a:gd name="connsiteY1" fmla="*/ 741585 h 875567"/>
                    <a:gd name="connsiteX2" fmla="*/ 892841 w 1074071"/>
                    <a:gd name="connsiteY2" fmla="*/ 487585 h 875567"/>
                    <a:gd name="connsiteX3" fmla="*/ 956341 w 1074071"/>
                    <a:gd name="connsiteY3" fmla="*/ 300260 h 875567"/>
                    <a:gd name="connsiteX4" fmla="*/ 975391 w 1074071"/>
                    <a:gd name="connsiteY4" fmla="*/ 208185 h 875567"/>
                    <a:gd name="connsiteX5" fmla="*/ 940466 w 1074071"/>
                    <a:gd name="connsiteY5" fmla="*/ 157385 h 875567"/>
                    <a:gd name="connsiteX6" fmla="*/ 902366 w 1074071"/>
                    <a:gd name="connsiteY6" fmla="*/ 141510 h 875567"/>
                    <a:gd name="connsiteX7" fmla="*/ 854741 w 1074071"/>
                    <a:gd name="connsiteY7" fmla="*/ 141510 h 875567"/>
                    <a:gd name="connsiteX8" fmla="*/ 838866 w 1074071"/>
                    <a:gd name="connsiteY8" fmla="*/ 230410 h 875567"/>
                    <a:gd name="connsiteX9" fmla="*/ 772191 w 1074071"/>
                    <a:gd name="connsiteY9" fmla="*/ 322485 h 875567"/>
                    <a:gd name="connsiteX10" fmla="*/ 699166 w 1074071"/>
                    <a:gd name="connsiteY10" fmla="*/ 360585 h 875567"/>
                    <a:gd name="connsiteX11" fmla="*/ 651541 w 1074071"/>
                    <a:gd name="connsiteY11" fmla="*/ 385985 h 875567"/>
                    <a:gd name="connsiteX12" fmla="*/ 600741 w 1074071"/>
                    <a:gd name="connsiteY12" fmla="*/ 446310 h 875567"/>
                    <a:gd name="connsiteX13" fmla="*/ 515016 w 1074071"/>
                    <a:gd name="connsiteY13" fmla="*/ 557435 h 875567"/>
                    <a:gd name="connsiteX14" fmla="*/ 426116 w 1074071"/>
                    <a:gd name="connsiteY14" fmla="*/ 646335 h 875567"/>
                    <a:gd name="connsiteX15" fmla="*/ 261016 w 1074071"/>
                    <a:gd name="connsiteY15" fmla="*/ 697135 h 875567"/>
                    <a:gd name="connsiteX16" fmla="*/ 86391 w 1074071"/>
                    <a:gd name="connsiteY16" fmla="*/ 627285 h 875567"/>
                    <a:gd name="connsiteX17" fmla="*/ 10191 w 1074071"/>
                    <a:gd name="connsiteY17" fmla="*/ 541560 h 875567"/>
                    <a:gd name="connsiteX18" fmla="*/ 3841 w 1074071"/>
                    <a:gd name="connsiteY18" fmla="*/ 459010 h 875567"/>
                    <a:gd name="connsiteX19" fmla="*/ 38766 w 1074071"/>
                    <a:gd name="connsiteY19" fmla="*/ 297085 h 875567"/>
                    <a:gd name="connsiteX20" fmla="*/ 149891 w 1074071"/>
                    <a:gd name="connsiteY20" fmla="*/ 182785 h 875567"/>
                    <a:gd name="connsiteX21" fmla="*/ 292766 w 1074071"/>
                    <a:gd name="connsiteY21" fmla="*/ 128810 h 875567"/>
                    <a:gd name="connsiteX22" fmla="*/ 400716 w 1074071"/>
                    <a:gd name="connsiteY22" fmla="*/ 106585 h 875567"/>
                    <a:gd name="connsiteX23" fmla="*/ 486441 w 1074071"/>
                    <a:gd name="connsiteY23" fmla="*/ 78010 h 875567"/>
                    <a:gd name="connsiteX24" fmla="*/ 568991 w 1074071"/>
                    <a:gd name="connsiteY24" fmla="*/ 17685 h 875567"/>
                    <a:gd name="connsiteX25" fmla="*/ 686466 w 1074071"/>
                    <a:gd name="connsiteY25" fmla="*/ 1810 h 875567"/>
                    <a:gd name="connsiteX26" fmla="*/ 797591 w 1074071"/>
                    <a:gd name="connsiteY26" fmla="*/ 52610 h 875567"/>
                    <a:gd name="connsiteX27" fmla="*/ 959516 w 1074071"/>
                    <a:gd name="connsiteY27" fmla="*/ 49435 h 875567"/>
                    <a:gd name="connsiteX28" fmla="*/ 1057941 w 1074071"/>
                    <a:gd name="connsiteY28" fmla="*/ 160560 h 875567"/>
                    <a:gd name="connsiteX29" fmla="*/ 1070641 w 1074071"/>
                    <a:gd name="connsiteY29" fmla="*/ 287560 h 875567"/>
                    <a:gd name="connsiteX30" fmla="*/ 1023016 w 1074071"/>
                    <a:gd name="connsiteY30" fmla="*/ 436785 h 875567"/>
                    <a:gd name="connsiteX31" fmla="*/ 962691 w 1074071"/>
                    <a:gd name="connsiteY31" fmla="*/ 605060 h 875567"/>
                    <a:gd name="connsiteX32" fmla="*/ 934116 w 1074071"/>
                    <a:gd name="connsiteY32" fmla="*/ 719360 h 875567"/>
                    <a:gd name="connsiteX33" fmla="*/ 934116 w 1074071"/>
                    <a:gd name="connsiteY33" fmla="*/ 798735 h 875567"/>
                    <a:gd name="connsiteX34" fmla="*/ 946816 w 1074071"/>
                    <a:gd name="connsiteY34" fmla="*/ 836835 h 875567"/>
                    <a:gd name="connsiteX35" fmla="*/ 851566 w 1074071"/>
                    <a:gd name="connsiteY35" fmla="*/ 871760 h 875567"/>
                    <a:gd name="connsiteX0" fmla="*/ 851566 w 1074205"/>
                    <a:gd name="connsiteY0" fmla="*/ 871760 h 875567"/>
                    <a:gd name="connsiteX1" fmla="*/ 832516 w 1074205"/>
                    <a:gd name="connsiteY1" fmla="*/ 741585 h 875567"/>
                    <a:gd name="connsiteX2" fmla="*/ 892841 w 1074205"/>
                    <a:gd name="connsiteY2" fmla="*/ 487585 h 875567"/>
                    <a:gd name="connsiteX3" fmla="*/ 956341 w 1074205"/>
                    <a:gd name="connsiteY3" fmla="*/ 300260 h 875567"/>
                    <a:gd name="connsiteX4" fmla="*/ 975391 w 1074205"/>
                    <a:gd name="connsiteY4" fmla="*/ 208185 h 875567"/>
                    <a:gd name="connsiteX5" fmla="*/ 940466 w 1074205"/>
                    <a:gd name="connsiteY5" fmla="*/ 157385 h 875567"/>
                    <a:gd name="connsiteX6" fmla="*/ 902366 w 1074205"/>
                    <a:gd name="connsiteY6" fmla="*/ 141510 h 875567"/>
                    <a:gd name="connsiteX7" fmla="*/ 854741 w 1074205"/>
                    <a:gd name="connsiteY7" fmla="*/ 141510 h 875567"/>
                    <a:gd name="connsiteX8" fmla="*/ 838866 w 1074205"/>
                    <a:gd name="connsiteY8" fmla="*/ 230410 h 875567"/>
                    <a:gd name="connsiteX9" fmla="*/ 772191 w 1074205"/>
                    <a:gd name="connsiteY9" fmla="*/ 322485 h 875567"/>
                    <a:gd name="connsiteX10" fmla="*/ 699166 w 1074205"/>
                    <a:gd name="connsiteY10" fmla="*/ 360585 h 875567"/>
                    <a:gd name="connsiteX11" fmla="*/ 651541 w 1074205"/>
                    <a:gd name="connsiteY11" fmla="*/ 385985 h 875567"/>
                    <a:gd name="connsiteX12" fmla="*/ 600741 w 1074205"/>
                    <a:gd name="connsiteY12" fmla="*/ 446310 h 875567"/>
                    <a:gd name="connsiteX13" fmla="*/ 515016 w 1074205"/>
                    <a:gd name="connsiteY13" fmla="*/ 557435 h 875567"/>
                    <a:gd name="connsiteX14" fmla="*/ 426116 w 1074205"/>
                    <a:gd name="connsiteY14" fmla="*/ 646335 h 875567"/>
                    <a:gd name="connsiteX15" fmla="*/ 261016 w 1074205"/>
                    <a:gd name="connsiteY15" fmla="*/ 697135 h 875567"/>
                    <a:gd name="connsiteX16" fmla="*/ 86391 w 1074205"/>
                    <a:gd name="connsiteY16" fmla="*/ 627285 h 875567"/>
                    <a:gd name="connsiteX17" fmla="*/ 10191 w 1074205"/>
                    <a:gd name="connsiteY17" fmla="*/ 541560 h 875567"/>
                    <a:gd name="connsiteX18" fmla="*/ 3841 w 1074205"/>
                    <a:gd name="connsiteY18" fmla="*/ 459010 h 875567"/>
                    <a:gd name="connsiteX19" fmla="*/ 38766 w 1074205"/>
                    <a:gd name="connsiteY19" fmla="*/ 297085 h 875567"/>
                    <a:gd name="connsiteX20" fmla="*/ 149891 w 1074205"/>
                    <a:gd name="connsiteY20" fmla="*/ 182785 h 875567"/>
                    <a:gd name="connsiteX21" fmla="*/ 292766 w 1074205"/>
                    <a:gd name="connsiteY21" fmla="*/ 128810 h 875567"/>
                    <a:gd name="connsiteX22" fmla="*/ 400716 w 1074205"/>
                    <a:gd name="connsiteY22" fmla="*/ 106585 h 875567"/>
                    <a:gd name="connsiteX23" fmla="*/ 486441 w 1074205"/>
                    <a:gd name="connsiteY23" fmla="*/ 78010 h 875567"/>
                    <a:gd name="connsiteX24" fmla="*/ 568991 w 1074205"/>
                    <a:gd name="connsiteY24" fmla="*/ 17685 h 875567"/>
                    <a:gd name="connsiteX25" fmla="*/ 686466 w 1074205"/>
                    <a:gd name="connsiteY25" fmla="*/ 1810 h 875567"/>
                    <a:gd name="connsiteX26" fmla="*/ 797591 w 1074205"/>
                    <a:gd name="connsiteY26" fmla="*/ 52610 h 875567"/>
                    <a:gd name="connsiteX27" fmla="*/ 956341 w 1074205"/>
                    <a:gd name="connsiteY27" fmla="*/ 46260 h 875567"/>
                    <a:gd name="connsiteX28" fmla="*/ 1057941 w 1074205"/>
                    <a:gd name="connsiteY28" fmla="*/ 160560 h 875567"/>
                    <a:gd name="connsiteX29" fmla="*/ 1070641 w 1074205"/>
                    <a:gd name="connsiteY29" fmla="*/ 287560 h 875567"/>
                    <a:gd name="connsiteX30" fmla="*/ 1023016 w 1074205"/>
                    <a:gd name="connsiteY30" fmla="*/ 436785 h 875567"/>
                    <a:gd name="connsiteX31" fmla="*/ 962691 w 1074205"/>
                    <a:gd name="connsiteY31" fmla="*/ 605060 h 875567"/>
                    <a:gd name="connsiteX32" fmla="*/ 934116 w 1074205"/>
                    <a:gd name="connsiteY32" fmla="*/ 719360 h 875567"/>
                    <a:gd name="connsiteX33" fmla="*/ 934116 w 1074205"/>
                    <a:gd name="connsiteY33" fmla="*/ 798735 h 875567"/>
                    <a:gd name="connsiteX34" fmla="*/ 946816 w 1074205"/>
                    <a:gd name="connsiteY34" fmla="*/ 836835 h 875567"/>
                    <a:gd name="connsiteX35" fmla="*/ 851566 w 1074205"/>
                    <a:gd name="connsiteY35" fmla="*/ 871760 h 875567"/>
                    <a:gd name="connsiteX0" fmla="*/ 851566 w 1074205"/>
                    <a:gd name="connsiteY0" fmla="*/ 871760 h 875567"/>
                    <a:gd name="connsiteX1" fmla="*/ 832516 w 1074205"/>
                    <a:gd name="connsiteY1" fmla="*/ 741585 h 875567"/>
                    <a:gd name="connsiteX2" fmla="*/ 892841 w 1074205"/>
                    <a:gd name="connsiteY2" fmla="*/ 487585 h 875567"/>
                    <a:gd name="connsiteX3" fmla="*/ 956341 w 1074205"/>
                    <a:gd name="connsiteY3" fmla="*/ 300260 h 875567"/>
                    <a:gd name="connsiteX4" fmla="*/ 975391 w 1074205"/>
                    <a:gd name="connsiteY4" fmla="*/ 208185 h 875567"/>
                    <a:gd name="connsiteX5" fmla="*/ 940466 w 1074205"/>
                    <a:gd name="connsiteY5" fmla="*/ 157385 h 875567"/>
                    <a:gd name="connsiteX6" fmla="*/ 902366 w 1074205"/>
                    <a:gd name="connsiteY6" fmla="*/ 141510 h 875567"/>
                    <a:gd name="connsiteX7" fmla="*/ 854741 w 1074205"/>
                    <a:gd name="connsiteY7" fmla="*/ 141510 h 875567"/>
                    <a:gd name="connsiteX8" fmla="*/ 838866 w 1074205"/>
                    <a:gd name="connsiteY8" fmla="*/ 230410 h 875567"/>
                    <a:gd name="connsiteX9" fmla="*/ 772191 w 1074205"/>
                    <a:gd name="connsiteY9" fmla="*/ 322485 h 875567"/>
                    <a:gd name="connsiteX10" fmla="*/ 699166 w 1074205"/>
                    <a:gd name="connsiteY10" fmla="*/ 360585 h 875567"/>
                    <a:gd name="connsiteX11" fmla="*/ 651541 w 1074205"/>
                    <a:gd name="connsiteY11" fmla="*/ 385985 h 875567"/>
                    <a:gd name="connsiteX12" fmla="*/ 600741 w 1074205"/>
                    <a:gd name="connsiteY12" fmla="*/ 446310 h 875567"/>
                    <a:gd name="connsiteX13" fmla="*/ 515016 w 1074205"/>
                    <a:gd name="connsiteY13" fmla="*/ 557435 h 875567"/>
                    <a:gd name="connsiteX14" fmla="*/ 426116 w 1074205"/>
                    <a:gd name="connsiteY14" fmla="*/ 646335 h 875567"/>
                    <a:gd name="connsiteX15" fmla="*/ 261016 w 1074205"/>
                    <a:gd name="connsiteY15" fmla="*/ 697135 h 875567"/>
                    <a:gd name="connsiteX16" fmla="*/ 86391 w 1074205"/>
                    <a:gd name="connsiteY16" fmla="*/ 627285 h 875567"/>
                    <a:gd name="connsiteX17" fmla="*/ 10191 w 1074205"/>
                    <a:gd name="connsiteY17" fmla="*/ 541560 h 875567"/>
                    <a:gd name="connsiteX18" fmla="*/ 3841 w 1074205"/>
                    <a:gd name="connsiteY18" fmla="*/ 436785 h 875567"/>
                    <a:gd name="connsiteX19" fmla="*/ 38766 w 1074205"/>
                    <a:gd name="connsiteY19" fmla="*/ 297085 h 875567"/>
                    <a:gd name="connsiteX20" fmla="*/ 149891 w 1074205"/>
                    <a:gd name="connsiteY20" fmla="*/ 182785 h 875567"/>
                    <a:gd name="connsiteX21" fmla="*/ 292766 w 1074205"/>
                    <a:gd name="connsiteY21" fmla="*/ 128810 h 875567"/>
                    <a:gd name="connsiteX22" fmla="*/ 400716 w 1074205"/>
                    <a:gd name="connsiteY22" fmla="*/ 106585 h 875567"/>
                    <a:gd name="connsiteX23" fmla="*/ 486441 w 1074205"/>
                    <a:gd name="connsiteY23" fmla="*/ 78010 h 875567"/>
                    <a:gd name="connsiteX24" fmla="*/ 568991 w 1074205"/>
                    <a:gd name="connsiteY24" fmla="*/ 17685 h 875567"/>
                    <a:gd name="connsiteX25" fmla="*/ 686466 w 1074205"/>
                    <a:gd name="connsiteY25" fmla="*/ 1810 h 875567"/>
                    <a:gd name="connsiteX26" fmla="*/ 797591 w 1074205"/>
                    <a:gd name="connsiteY26" fmla="*/ 52610 h 875567"/>
                    <a:gd name="connsiteX27" fmla="*/ 956341 w 1074205"/>
                    <a:gd name="connsiteY27" fmla="*/ 46260 h 875567"/>
                    <a:gd name="connsiteX28" fmla="*/ 1057941 w 1074205"/>
                    <a:gd name="connsiteY28" fmla="*/ 160560 h 875567"/>
                    <a:gd name="connsiteX29" fmla="*/ 1070641 w 1074205"/>
                    <a:gd name="connsiteY29" fmla="*/ 287560 h 875567"/>
                    <a:gd name="connsiteX30" fmla="*/ 1023016 w 1074205"/>
                    <a:gd name="connsiteY30" fmla="*/ 436785 h 875567"/>
                    <a:gd name="connsiteX31" fmla="*/ 962691 w 1074205"/>
                    <a:gd name="connsiteY31" fmla="*/ 605060 h 875567"/>
                    <a:gd name="connsiteX32" fmla="*/ 934116 w 1074205"/>
                    <a:gd name="connsiteY32" fmla="*/ 719360 h 875567"/>
                    <a:gd name="connsiteX33" fmla="*/ 934116 w 1074205"/>
                    <a:gd name="connsiteY33" fmla="*/ 798735 h 875567"/>
                    <a:gd name="connsiteX34" fmla="*/ 946816 w 1074205"/>
                    <a:gd name="connsiteY34" fmla="*/ 836835 h 875567"/>
                    <a:gd name="connsiteX35" fmla="*/ 851566 w 1074205"/>
                    <a:gd name="connsiteY35" fmla="*/ 871760 h 875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74205" h="875567">
                      <a:moveTo>
                        <a:pt x="851566" y="871760"/>
                      </a:moveTo>
                      <a:cubicBezTo>
                        <a:pt x="832516" y="855885"/>
                        <a:pt x="825637" y="805614"/>
                        <a:pt x="832516" y="741585"/>
                      </a:cubicBezTo>
                      <a:cubicBezTo>
                        <a:pt x="839395" y="677556"/>
                        <a:pt x="872204" y="561139"/>
                        <a:pt x="892841" y="487585"/>
                      </a:cubicBezTo>
                      <a:cubicBezTo>
                        <a:pt x="913478" y="414031"/>
                        <a:pt x="942583" y="346827"/>
                        <a:pt x="956341" y="300260"/>
                      </a:cubicBezTo>
                      <a:cubicBezTo>
                        <a:pt x="970099" y="253693"/>
                        <a:pt x="978037" y="231997"/>
                        <a:pt x="975391" y="208185"/>
                      </a:cubicBezTo>
                      <a:cubicBezTo>
                        <a:pt x="972745" y="184373"/>
                        <a:pt x="952637" y="168498"/>
                        <a:pt x="940466" y="157385"/>
                      </a:cubicBezTo>
                      <a:cubicBezTo>
                        <a:pt x="928295" y="146272"/>
                        <a:pt x="916653" y="144156"/>
                        <a:pt x="902366" y="141510"/>
                      </a:cubicBezTo>
                      <a:cubicBezTo>
                        <a:pt x="888079" y="138864"/>
                        <a:pt x="865324" y="126693"/>
                        <a:pt x="854741" y="141510"/>
                      </a:cubicBezTo>
                      <a:cubicBezTo>
                        <a:pt x="844158" y="156327"/>
                        <a:pt x="852624" y="200248"/>
                        <a:pt x="838866" y="230410"/>
                      </a:cubicBezTo>
                      <a:cubicBezTo>
                        <a:pt x="825108" y="260572"/>
                        <a:pt x="795474" y="300789"/>
                        <a:pt x="772191" y="322485"/>
                      </a:cubicBezTo>
                      <a:cubicBezTo>
                        <a:pt x="748908" y="344181"/>
                        <a:pt x="699166" y="360585"/>
                        <a:pt x="699166" y="360585"/>
                      </a:cubicBezTo>
                      <a:cubicBezTo>
                        <a:pt x="679058" y="371168"/>
                        <a:pt x="667945" y="371697"/>
                        <a:pt x="651541" y="385985"/>
                      </a:cubicBezTo>
                      <a:cubicBezTo>
                        <a:pt x="635137" y="400273"/>
                        <a:pt x="623495" y="417735"/>
                        <a:pt x="600741" y="446310"/>
                      </a:cubicBezTo>
                      <a:cubicBezTo>
                        <a:pt x="577987" y="474885"/>
                        <a:pt x="544120" y="524098"/>
                        <a:pt x="515016" y="557435"/>
                      </a:cubicBezTo>
                      <a:cubicBezTo>
                        <a:pt x="485912" y="590772"/>
                        <a:pt x="468449" y="623052"/>
                        <a:pt x="426116" y="646335"/>
                      </a:cubicBezTo>
                      <a:cubicBezTo>
                        <a:pt x="383783" y="669618"/>
                        <a:pt x="317637" y="700310"/>
                        <a:pt x="261016" y="697135"/>
                      </a:cubicBezTo>
                      <a:cubicBezTo>
                        <a:pt x="204395" y="693960"/>
                        <a:pt x="128195" y="653214"/>
                        <a:pt x="86391" y="627285"/>
                      </a:cubicBezTo>
                      <a:cubicBezTo>
                        <a:pt x="44587" y="601356"/>
                        <a:pt x="23949" y="573310"/>
                        <a:pt x="10191" y="541560"/>
                      </a:cubicBezTo>
                      <a:cubicBezTo>
                        <a:pt x="-3567" y="509810"/>
                        <a:pt x="-921" y="477531"/>
                        <a:pt x="3841" y="436785"/>
                      </a:cubicBezTo>
                      <a:cubicBezTo>
                        <a:pt x="8603" y="396039"/>
                        <a:pt x="14424" y="339418"/>
                        <a:pt x="38766" y="297085"/>
                      </a:cubicBezTo>
                      <a:cubicBezTo>
                        <a:pt x="63108" y="254752"/>
                        <a:pt x="107558" y="210831"/>
                        <a:pt x="149891" y="182785"/>
                      </a:cubicBezTo>
                      <a:cubicBezTo>
                        <a:pt x="192224" y="154739"/>
                        <a:pt x="250962" y="141510"/>
                        <a:pt x="292766" y="128810"/>
                      </a:cubicBezTo>
                      <a:cubicBezTo>
                        <a:pt x="334570" y="116110"/>
                        <a:pt x="368437" y="115052"/>
                        <a:pt x="400716" y="106585"/>
                      </a:cubicBezTo>
                      <a:cubicBezTo>
                        <a:pt x="432995" y="98118"/>
                        <a:pt x="458395" y="92827"/>
                        <a:pt x="486441" y="78010"/>
                      </a:cubicBezTo>
                      <a:cubicBezTo>
                        <a:pt x="514487" y="63193"/>
                        <a:pt x="535653" y="30385"/>
                        <a:pt x="568991" y="17685"/>
                      </a:cubicBezTo>
                      <a:cubicBezTo>
                        <a:pt x="602328" y="4985"/>
                        <a:pt x="648366" y="-4011"/>
                        <a:pt x="686466" y="1810"/>
                      </a:cubicBezTo>
                      <a:cubicBezTo>
                        <a:pt x="724566" y="7631"/>
                        <a:pt x="752612" y="45202"/>
                        <a:pt x="797591" y="52610"/>
                      </a:cubicBezTo>
                      <a:cubicBezTo>
                        <a:pt x="842570" y="60018"/>
                        <a:pt x="912949" y="28268"/>
                        <a:pt x="956341" y="46260"/>
                      </a:cubicBezTo>
                      <a:cubicBezTo>
                        <a:pt x="999733" y="64252"/>
                        <a:pt x="1038891" y="120343"/>
                        <a:pt x="1057941" y="160560"/>
                      </a:cubicBezTo>
                      <a:cubicBezTo>
                        <a:pt x="1076991" y="200777"/>
                        <a:pt x="1076462" y="241523"/>
                        <a:pt x="1070641" y="287560"/>
                      </a:cubicBezTo>
                      <a:cubicBezTo>
                        <a:pt x="1064820" y="333597"/>
                        <a:pt x="1041008" y="383868"/>
                        <a:pt x="1023016" y="436785"/>
                      </a:cubicBezTo>
                      <a:cubicBezTo>
                        <a:pt x="1005024" y="489702"/>
                        <a:pt x="977508" y="557964"/>
                        <a:pt x="962691" y="605060"/>
                      </a:cubicBezTo>
                      <a:cubicBezTo>
                        <a:pt x="947874" y="652156"/>
                        <a:pt x="938879" y="687081"/>
                        <a:pt x="934116" y="719360"/>
                      </a:cubicBezTo>
                      <a:cubicBezTo>
                        <a:pt x="929354" y="751639"/>
                        <a:pt x="931999" y="779156"/>
                        <a:pt x="934116" y="798735"/>
                      </a:cubicBezTo>
                      <a:cubicBezTo>
                        <a:pt x="936233" y="818314"/>
                        <a:pt x="957928" y="824135"/>
                        <a:pt x="946816" y="836835"/>
                      </a:cubicBezTo>
                      <a:cubicBezTo>
                        <a:pt x="935704" y="849535"/>
                        <a:pt x="870616" y="887635"/>
                        <a:pt x="851566" y="8717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41" name="TextBox 8240">
                <a:extLst>
                  <a:ext uri="{FF2B5EF4-FFF2-40B4-BE49-F238E27FC236}">
                    <a16:creationId xmlns:a16="http://schemas.microsoft.com/office/drawing/2014/main" id="{1C474DC1-9F1E-77DF-B53B-A88AD7A514B8}"/>
                  </a:ext>
                </a:extLst>
              </p:cNvPr>
              <p:cNvSpPr txBox="1"/>
              <p:nvPr/>
            </p:nvSpPr>
            <p:spPr>
              <a:xfrm>
                <a:off x="6483246" y="5355063"/>
                <a:ext cx="644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Pancreas</a:t>
                </a:r>
              </a:p>
            </p:txBody>
          </p:sp>
        </p:grpSp>
      </p:grpSp>
      <p:grpSp>
        <p:nvGrpSpPr>
          <p:cNvPr id="8245" name="Group 8244">
            <a:extLst>
              <a:ext uri="{FF2B5EF4-FFF2-40B4-BE49-F238E27FC236}">
                <a16:creationId xmlns:a16="http://schemas.microsoft.com/office/drawing/2014/main" id="{F83289CD-276E-D5F3-59C0-5D59551DE7AD}"/>
              </a:ext>
            </a:extLst>
          </p:cNvPr>
          <p:cNvGrpSpPr/>
          <p:nvPr/>
        </p:nvGrpSpPr>
        <p:grpSpPr>
          <a:xfrm>
            <a:off x="5525797" y="1792970"/>
            <a:ext cx="1059125" cy="953729"/>
            <a:chOff x="3440395" y="1647718"/>
            <a:chExt cx="1059125" cy="953729"/>
          </a:xfrm>
        </p:grpSpPr>
        <p:sp>
          <p:nvSpPr>
            <p:cNvPr id="8246" name="Rounded Rectangle 8245">
              <a:extLst>
                <a:ext uri="{FF2B5EF4-FFF2-40B4-BE49-F238E27FC236}">
                  <a16:creationId xmlns:a16="http://schemas.microsoft.com/office/drawing/2014/main" id="{4F509B7F-3418-84F7-0C7A-26A62AFEC7D7}"/>
                </a:ext>
              </a:extLst>
            </p:cNvPr>
            <p:cNvSpPr/>
            <p:nvPr/>
          </p:nvSpPr>
          <p:spPr>
            <a:xfrm>
              <a:off x="3440395" y="1647718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247" name="Group 8246">
              <a:extLst>
                <a:ext uri="{FF2B5EF4-FFF2-40B4-BE49-F238E27FC236}">
                  <a16:creationId xmlns:a16="http://schemas.microsoft.com/office/drawing/2014/main" id="{49F7B963-D5A0-37D7-F22E-1BF2BE7ADDBC}"/>
                </a:ext>
              </a:extLst>
            </p:cNvPr>
            <p:cNvGrpSpPr/>
            <p:nvPr/>
          </p:nvGrpSpPr>
          <p:grpSpPr>
            <a:xfrm>
              <a:off x="3647669" y="1717739"/>
              <a:ext cx="644577" cy="822244"/>
              <a:chOff x="8079698" y="5355063"/>
              <a:chExt cx="644577" cy="822244"/>
            </a:xfrm>
          </p:grpSpPr>
          <p:pic>
            <p:nvPicPr>
              <p:cNvPr id="8248" name="Graphic 8247">
                <a:extLst>
                  <a:ext uri="{FF2B5EF4-FFF2-40B4-BE49-F238E27FC236}">
                    <a16:creationId xmlns:a16="http://schemas.microsoft.com/office/drawing/2014/main" id="{F2BB21EF-F583-F776-C5D2-32DBCF0A8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24898" y="5623129"/>
                <a:ext cx="554177" cy="554178"/>
              </a:xfrm>
              <a:prstGeom prst="rect">
                <a:avLst/>
              </a:prstGeom>
              <a:effectLst>
                <a:glow rad="101600">
                  <a:srgbClr val="FFDA3A">
                    <a:alpha val="40000"/>
                  </a:srgbClr>
                </a:glow>
              </a:effectLst>
            </p:spPr>
          </p:pic>
          <p:sp>
            <p:nvSpPr>
              <p:cNvPr id="8249" name="TextBox 8248">
                <a:extLst>
                  <a:ext uri="{FF2B5EF4-FFF2-40B4-BE49-F238E27FC236}">
                    <a16:creationId xmlns:a16="http://schemas.microsoft.com/office/drawing/2014/main" id="{C4FF99AC-2D82-223E-D299-A12B150068EA}"/>
                  </a:ext>
                </a:extLst>
              </p:cNvPr>
              <p:cNvSpPr txBox="1"/>
              <p:nvPr/>
            </p:nvSpPr>
            <p:spPr>
              <a:xfrm>
                <a:off x="8079698" y="5355063"/>
                <a:ext cx="6445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Libre Franklin" pitchFamily="2" charset="77"/>
                    <a:ea typeface="Helvetica Neue" panose="02000503000000020004" pitchFamily="2" charset="0"/>
                    <a:cs typeface="Helvetica Neue" panose="02000503000000020004" pitchFamily="2" charset="0"/>
                  </a:rPr>
                  <a:t>Liver</a:t>
                </a:r>
              </a:p>
            </p:txBody>
          </p:sp>
        </p:grpSp>
      </p:grpSp>
      <p:grpSp>
        <p:nvGrpSpPr>
          <p:cNvPr id="8259" name="Group 8258">
            <a:extLst>
              <a:ext uri="{FF2B5EF4-FFF2-40B4-BE49-F238E27FC236}">
                <a16:creationId xmlns:a16="http://schemas.microsoft.com/office/drawing/2014/main" id="{4C15F4D8-ACF4-3AF7-861E-76746DF784E9}"/>
              </a:ext>
            </a:extLst>
          </p:cNvPr>
          <p:cNvGrpSpPr/>
          <p:nvPr/>
        </p:nvGrpSpPr>
        <p:grpSpPr>
          <a:xfrm>
            <a:off x="4241178" y="3037227"/>
            <a:ext cx="1059125" cy="953729"/>
            <a:chOff x="1343389" y="1647718"/>
            <a:chExt cx="1059125" cy="953729"/>
          </a:xfrm>
        </p:grpSpPr>
        <p:sp>
          <p:nvSpPr>
            <p:cNvPr id="8260" name="Rounded Rectangle 8259">
              <a:extLst>
                <a:ext uri="{FF2B5EF4-FFF2-40B4-BE49-F238E27FC236}">
                  <a16:creationId xmlns:a16="http://schemas.microsoft.com/office/drawing/2014/main" id="{0EA5BCB8-D413-D1A4-CA58-6170A452E227}"/>
                </a:ext>
              </a:extLst>
            </p:cNvPr>
            <p:cNvSpPr/>
            <p:nvPr/>
          </p:nvSpPr>
          <p:spPr>
            <a:xfrm>
              <a:off x="1343389" y="1647718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61" name="TextBox 8260">
              <a:extLst>
                <a:ext uri="{FF2B5EF4-FFF2-40B4-BE49-F238E27FC236}">
                  <a16:creationId xmlns:a16="http://schemas.microsoft.com/office/drawing/2014/main" id="{287B6173-4D09-E0AC-70A7-1277309FC209}"/>
                </a:ext>
              </a:extLst>
            </p:cNvPr>
            <p:cNvSpPr txBox="1"/>
            <p:nvPr/>
          </p:nvSpPr>
          <p:spPr>
            <a:xfrm>
              <a:off x="1550663" y="1717739"/>
              <a:ext cx="6445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bre Franklin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Lungs</a:t>
              </a:r>
            </a:p>
          </p:txBody>
        </p:sp>
        <p:pic>
          <p:nvPicPr>
            <p:cNvPr id="8262" name="Graphic 8261">
              <a:extLst>
                <a:ext uri="{FF2B5EF4-FFF2-40B4-BE49-F238E27FC236}">
                  <a16:creationId xmlns:a16="http://schemas.microsoft.com/office/drawing/2014/main" id="{46938A7A-C756-9B76-3C15-1CB382A2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85332" y="2010523"/>
              <a:ext cx="375238" cy="375238"/>
            </a:xfrm>
            <a:prstGeom prst="rect">
              <a:avLst/>
            </a:pr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8267" name="Group 8266">
            <a:extLst>
              <a:ext uri="{FF2B5EF4-FFF2-40B4-BE49-F238E27FC236}">
                <a16:creationId xmlns:a16="http://schemas.microsoft.com/office/drawing/2014/main" id="{6CCF0D0A-5DF8-BABA-E541-9E5770857C84}"/>
              </a:ext>
            </a:extLst>
          </p:cNvPr>
          <p:cNvGrpSpPr/>
          <p:nvPr/>
        </p:nvGrpSpPr>
        <p:grpSpPr>
          <a:xfrm>
            <a:off x="10900905" y="3852395"/>
            <a:ext cx="1059125" cy="953729"/>
            <a:chOff x="2745469" y="1647718"/>
            <a:chExt cx="1059125" cy="953729"/>
          </a:xfrm>
        </p:grpSpPr>
        <p:sp>
          <p:nvSpPr>
            <p:cNvPr id="8268" name="Rounded Rectangle 8267">
              <a:extLst>
                <a:ext uri="{FF2B5EF4-FFF2-40B4-BE49-F238E27FC236}">
                  <a16:creationId xmlns:a16="http://schemas.microsoft.com/office/drawing/2014/main" id="{E52EF585-657F-1B8C-463D-77C3F9FE0787}"/>
                </a:ext>
              </a:extLst>
            </p:cNvPr>
            <p:cNvSpPr/>
            <p:nvPr/>
          </p:nvSpPr>
          <p:spPr>
            <a:xfrm>
              <a:off x="2745469" y="1647718"/>
              <a:ext cx="1059125" cy="953729"/>
            </a:xfrm>
            <a:prstGeom prst="roundRect">
              <a:avLst/>
            </a:prstGeom>
            <a:solidFill>
              <a:schemeClr val="tx1">
                <a:alpha val="34817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69" name="TextBox 8268">
              <a:extLst>
                <a:ext uri="{FF2B5EF4-FFF2-40B4-BE49-F238E27FC236}">
                  <a16:creationId xmlns:a16="http://schemas.microsoft.com/office/drawing/2014/main" id="{881FD8E6-B8DC-5363-9756-A3AFF18625A4}"/>
                </a:ext>
              </a:extLst>
            </p:cNvPr>
            <p:cNvSpPr txBox="1"/>
            <p:nvPr/>
          </p:nvSpPr>
          <p:spPr>
            <a:xfrm>
              <a:off x="2952743" y="1717739"/>
              <a:ext cx="6445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ibre Franklin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Kidneys</a:t>
              </a:r>
            </a:p>
          </p:txBody>
        </p:sp>
        <p:pic>
          <p:nvPicPr>
            <p:cNvPr id="8270" name="Graphic 8269">
              <a:extLst>
                <a:ext uri="{FF2B5EF4-FFF2-40B4-BE49-F238E27FC236}">
                  <a16:creationId xmlns:a16="http://schemas.microsoft.com/office/drawing/2014/main" id="{2E0DDA18-C970-DCA2-54B9-1EC620DDF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73863" y="1989531"/>
              <a:ext cx="402336" cy="402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D240-6082-0371-A001-63F194C2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5" y="6352719"/>
            <a:ext cx="37011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8B57C-34FE-ECF9-219D-E9ADC236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</p:spPr>
        <p:txBody>
          <a:bodyPr anchor="ctr"/>
          <a:lstStyle/>
          <a:p>
            <a:r>
              <a:rPr lang="en-US" dirty="0"/>
              <a:t>Room for improvement with 1st Generation RNAi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F4ED4-58A2-D692-74D7-78FC2A5DC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ibre Frankl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Confidential and Proprietary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A1454-7EE2-D97E-858E-042FED223F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542" y="1880283"/>
            <a:ext cx="9734918" cy="3818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49DBE1-6305-0844-79BC-CD5727535684}"/>
              </a:ext>
            </a:extLst>
          </p:cNvPr>
          <p:cNvSpPr txBox="1"/>
          <p:nvPr/>
        </p:nvSpPr>
        <p:spPr>
          <a:xfrm>
            <a:off x="1186308" y="2790952"/>
            <a:ext cx="187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Canonical siRNA: ~21nt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&gt; 40 negative charges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574A-4B02-264B-043B-435BC49FF651}"/>
              </a:ext>
            </a:extLst>
          </p:cNvPr>
          <p:cNvSpPr txBox="1"/>
          <p:nvPr/>
        </p:nvSpPr>
        <p:spPr>
          <a:xfrm>
            <a:off x="1384271" y="3273601"/>
            <a:ext cx="1546034" cy="49244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5557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Limited distribution &amp; 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5557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5557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cellular uptake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729F5-51A7-BBED-9857-2B37398D361D}"/>
              </a:ext>
            </a:extLst>
          </p:cNvPr>
          <p:cNvSpPr/>
          <p:nvPr/>
        </p:nvSpPr>
        <p:spPr>
          <a:xfrm>
            <a:off x="1300594" y="3337259"/>
            <a:ext cx="83677" cy="3651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6C0E9-89DB-F732-42BC-3613C3A2A256}"/>
              </a:ext>
            </a:extLst>
          </p:cNvPr>
          <p:cNvSpPr txBox="1"/>
          <p:nvPr/>
        </p:nvSpPr>
        <p:spPr>
          <a:xfrm>
            <a:off x="5125020" y="3860808"/>
            <a:ext cx="20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Few targeting ligands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GalNAc, C16, integrin, TfR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6677C-9079-4476-3F74-3C12A9DEB42A}"/>
              </a:ext>
            </a:extLst>
          </p:cNvPr>
          <p:cNvSpPr txBox="1"/>
          <p:nvPr/>
        </p:nvSpPr>
        <p:spPr>
          <a:xfrm>
            <a:off x="5322983" y="4343457"/>
            <a:ext cx="1546034" cy="49244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5557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Delivery limited to few organs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5C06F-82FA-7B94-575A-941DAE968889}"/>
              </a:ext>
            </a:extLst>
          </p:cNvPr>
          <p:cNvSpPr/>
          <p:nvPr/>
        </p:nvSpPr>
        <p:spPr>
          <a:xfrm>
            <a:off x="5239306" y="4407115"/>
            <a:ext cx="83677" cy="3651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8B1D1FB-9B99-02C2-259D-78870E58C8DF}"/>
              </a:ext>
            </a:extLst>
          </p:cNvPr>
          <p:cNvCxnSpPr>
            <a:cxnSpLocks/>
          </p:cNvCxnSpPr>
          <p:nvPr/>
        </p:nvCxnSpPr>
        <p:spPr>
          <a:xfrm>
            <a:off x="3176861" y="2927007"/>
            <a:ext cx="632725" cy="402754"/>
          </a:xfrm>
          <a:prstGeom prst="bentConnector3">
            <a:avLst>
              <a:gd name="adj1" fmla="val 100223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C8822BE-CBDD-B289-987D-F97D62A16174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4576743" y="3543364"/>
            <a:ext cx="790882" cy="305672"/>
          </a:xfrm>
          <a:prstGeom prst="bentConnector2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4C915B-756D-5D2B-8108-F497143D06BB}"/>
              </a:ext>
            </a:extLst>
          </p:cNvPr>
          <p:cNvSpPr txBox="1"/>
          <p:nvPr/>
        </p:nvSpPr>
        <p:spPr>
          <a:xfrm>
            <a:off x="8260148" y="3335260"/>
            <a:ext cx="199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Receptor for endocytosis and RNAi uptake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543A1-5C37-927F-A924-046E09A9F16B}"/>
              </a:ext>
            </a:extLst>
          </p:cNvPr>
          <p:cNvSpPr txBox="1"/>
          <p:nvPr/>
        </p:nvSpPr>
        <p:spPr>
          <a:xfrm>
            <a:off x="498126" y="9709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99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Next generation RNAi needed to expand beyond liver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326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BC2C-0EF1-A25D-D3B7-FDD616FBF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BF037A-5828-9566-99F6-48D5743F4332}"/>
              </a:ext>
            </a:extLst>
          </p:cNvPr>
          <p:cNvGrpSpPr/>
          <p:nvPr/>
        </p:nvGrpSpPr>
        <p:grpSpPr>
          <a:xfrm>
            <a:off x="530481" y="1504796"/>
            <a:ext cx="11131038" cy="4143730"/>
            <a:chOff x="897604" y="897149"/>
            <a:chExt cx="10178958" cy="28337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1367A-4DDE-4C29-3DB0-15026E577BD7}"/>
                </a:ext>
              </a:extLst>
            </p:cNvPr>
            <p:cNvSpPr/>
            <p:nvPr/>
          </p:nvSpPr>
          <p:spPr>
            <a:xfrm>
              <a:off x="897604" y="897152"/>
              <a:ext cx="10178958" cy="283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87675" dist="38100" dir="2700000" algn="tl" rotWithShape="0">
                <a:prstClr val="black">
                  <a:alpha val="1001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9035F3-CE81-668F-E2B1-600D0E1B0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861" y="897149"/>
              <a:ext cx="0" cy="283371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EEEC74-7FC8-0E53-2C07-7B86C00CF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6305" y="897149"/>
              <a:ext cx="0" cy="283371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3AC6E-590C-62DC-1E13-97C373FA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CD60AD-EB89-A3E8-E886-B6A860DB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Therapeutics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972B2-C483-D5F7-9BF3-35D7F222FE11}"/>
              </a:ext>
            </a:extLst>
          </p:cNvPr>
          <p:cNvSpPr txBox="1"/>
          <p:nvPr/>
        </p:nvSpPr>
        <p:spPr>
          <a:xfrm>
            <a:off x="728095" y="1770687"/>
            <a:ext cx="3312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Novel trigger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59120-E061-31F7-ACB9-5BB4F8D47EE6}"/>
              </a:ext>
            </a:extLst>
          </p:cNvPr>
          <p:cNvSpPr txBox="1"/>
          <p:nvPr/>
        </p:nvSpPr>
        <p:spPr>
          <a:xfrm>
            <a:off x="4980734" y="1770687"/>
            <a:ext cx="2221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Targeting ligands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73139-EF30-6A35-0DEA-1C2E08A026EA}"/>
              </a:ext>
            </a:extLst>
          </p:cNvPr>
          <p:cNvSpPr txBox="1"/>
          <p:nvPr/>
        </p:nvSpPr>
        <p:spPr>
          <a:xfrm>
            <a:off x="8183961" y="1770687"/>
            <a:ext cx="322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Human molecular genetics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5E43C7-A852-A57E-EE96-F189AE55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58" y="2727833"/>
            <a:ext cx="1905000" cy="177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738150-1900-3424-E149-2EE8D10A05E1}"/>
              </a:ext>
            </a:extLst>
          </p:cNvPr>
          <p:cNvSpPr txBox="1"/>
          <p:nvPr/>
        </p:nvSpPr>
        <p:spPr>
          <a:xfrm>
            <a:off x="1351792" y="4859082"/>
            <a:ext cx="206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1/3 smaller, less charge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Strong foundational 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C3F3D-59E0-70B0-9AE7-5B15642B6D3F}"/>
              </a:ext>
            </a:extLst>
          </p:cNvPr>
          <p:cNvSpPr txBox="1"/>
          <p:nvPr/>
        </p:nvSpPr>
        <p:spPr>
          <a:xfrm>
            <a:off x="4664680" y="4859082"/>
            <a:ext cx="285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Proprietary targeting ligands for extrahepatic delivery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D48C36-F082-780D-3C95-D2014B304BEF}"/>
              </a:ext>
            </a:extLst>
          </p:cNvPr>
          <p:cNvGrpSpPr/>
          <p:nvPr/>
        </p:nvGrpSpPr>
        <p:grpSpPr>
          <a:xfrm>
            <a:off x="4938721" y="2953116"/>
            <a:ext cx="2305589" cy="1327434"/>
            <a:chOff x="4801356" y="2886877"/>
            <a:chExt cx="2305589" cy="132743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84E9728-971C-09D4-3089-78B0CACDB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831" y="3665671"/>
              <a:ext cx="548639" cy="548640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E608CF80-A875-2753-5425-C1B417470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508" t="18960" r="20508" b="20931"/>
            <a:stretch/>
          </p:blipFill>
          <p:spPr>
            <a:xfrm>
              <a:off x="6563436" y="2886877"/>
              <a:ext cx="538379" cy="548640"/>
            </a:xfrm>
            <a:prstGeom prst="rect">
              <a:avLst/>
            </a:prstGeom>
            <a:effectLst/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3D10622C-DB18-E8E3-342C-D2C38BA22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82397" y="2886877"/>
              <a:ext cx="548639" cy="548640"/>
            </a:xfrm>
            <a:prstGeom prst="rect">
              <a:avLst/>
            </a:prstGeom>
            <a:effectLst>
              <a:outerShdw blurRad="187675" dist="38100" dir="2700000" algn="tl" rotWithShape="0">
                <a:prstClr val="black">
                  <a:alpha val="10010"/>
                </a:prstClr>
              </a:outerShdw>
            </a:effectLst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8D9BABA-BAEF-57FD-A61A-941D75F3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01356" y="2886877"/>
              <a:ext cx="548640" cy="548640"/>
            </a:xfrm>
            <a:prstGeom prst="rect">
              <a:avLst/>
            </a:prstGeom>
            <a:effectLst/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DF4678C-A615-8C85-3CDB-4D9C84C7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58305" y="3714988"/>
              <a:ext cx="548640" cy="45000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3C1257F-B5DA-AD93-CC6C-2257A365C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01356" y="3665671"/>
              <a:ext cx="548640" cy="548640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B042F36-7FF8-747D-128D-036FBC7177C7}"/>
              </a:ext>
            </a:extLst>
          </p:cNvPr>
          <p:cNvSpPr txBox="1"/>
          <p:nvPr/>
        </p:nvSpPr>
        <p:spPr>
          <a:xfrm>
            <a:off x="8521187" y="4859082"/>
            <a:ext cx="255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Identification of targets with high conviction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D224906-721A-AEE7-5D47-F396FDEEA3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0610" y="2928125"/>
            <a:ext cx="2476525" cy="1377416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491855A-2413-06F6-E11A-EB062CB1104C}"/>
              </a:ext>
            </a:extLst>
          </p:cNvPr>
          <p:cNvGrpSpPr/>
          <p:nvPr/>
        </p:nvGrpSpPr>
        <p:grpSpPr>
          <a:xfrm rot="18900000">
            <a:off x="1847913" y="4199611"/>
            <a:ext cx="973723" cy="247194"/>
            <a:chOff x="3377271" y="2876677"/>
            <a:chExt cx="1233868" cy="24719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107AE7D-E38D-DADC-3E2D-6B681FA5979A}"/>
                </a:ext>
              </a:extLst>
            </p:cNvPr>
            <p:cNvCxnSpPr>
              <a:cxnSpLocks/>
            </p:cNvCxnSpPr>
            <p:nvPr/>
          </p:nvCxnSpPr>
          <p:spPr>
            <a:xfrm>
              <a:off x="3377271" y="2994269"/>
              <a:ext cx="1233868" cy="0"/>
            </a:xfrm>
            <a:prstGeom prst="straightConnector1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57641D-5DD2-8939-D7FB-99C3887E9FF9}"/>
                </a:ext>
              </a:extLst>
            </p:cNvPr>
            <p:cNvSpPr/>
            <p:nvPr/>
          </p:nvSpPr>
          <p:spPr>
            <a:xfrm>
              <a:off x="3696302" y="2876677"/>
              <a:ext cx="576292" cy="2471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-33%</a:t>
              </a:r>
            </a:p>
          </p:txBody>
        </p: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CA83B9F-168C-1A21-3558-EE7B8B144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ibre Frankl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005609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648B-EF3B-C061-D0C5-B6756A8E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D4C16-D6A3-7428-2686-5C24215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5" y="6352719"/>
            <a:ext cx="37011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ACFE3-3434-6145-B87C-35D28FEFD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C3A91-492A-72D8-BA4F-CC0F3917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264"/>
            <a:ext cx="11277600" cy="575734"/>
          </a:xfrm>
        </p:spPr>
        <p:txBody>
          <a:bodyPr/>
          <a:lstStyle/>
          <a:p>
            <a:r>
              <a:rPr lang="en-US" dirty="0"/>
              <a:t>Our founders are the leaders in RNAi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74103-29F6-4CB3-371B-FE14EE472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60329" y="6352719"/>
            <a:ext cx="2183106" cy="365125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ibre Frankl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Confidential and Proprietary</a:t>
            </a:r>
          </a:p>
        </p:txBody>
      </p:sp>
      <p:sp>
        <p:nvSpPr>
          <p:cNvPr id="11300" name="Rectangle 11299">
            <a:extLst>
              <a:ext uri="{FF2B5EF4-FFF2-40B4-BE49-F238E27FC236}">
                <a16:creationId xmlns:a16="http://schemas.microsoft.com/office/drawing/2014/main" id="{69BB334D-B863-7DDB-3145-E98BFE5F7C3C}"/>
              </a:ext>
            </a:extLst>
          </p:cNvPr>
          <p:cNvSpPr/>
          <p:nvPr/>
        </p:nvSpPr>
        <p:spPr>
          <a:xfrm>
            <a:off x="283978" y="4078261"/>
            <a:ext cx="11618715" cy="20711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100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294" name="Rectangle 11293">
            <a:extLst>
              <a:ext uri="{FF2B5EF4-FFF2-40B4-BE49-F238E27FC236}">
                <a16:creationId xmlns:a16="http://schemas.microsoft.com/office/drawing/2014/main" id="{20A393E8-A0D6-BA06-74FF-46F40B66F352}"/>
              </a:ext>
            </a:extLst>
          </p:cNvPr>
          <p:cNvSpPr/>
          <p:nvPr/>
        </p:nvSpPr>
        <p:spPr>
          <a:xfrm>
            <a:off x="9008610" y="1154308"/>
            <a:ext cx="2894083" cy="283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100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9E6957-C135-C1DC-DC28-8D53646A091B}"/>
              </a:ext>
            </a:extLst>
          </p:cNvPr>
          <p:cNvSpPr/>
          <p:nvPr/>
        </p:nvSpPr>
        <p:spPr>
          <a:xfrm>
            <a:off x="283979" y="1154308"/>
            <a:ext cx="8597158" cy="283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87675" dist="38100" dir="2700000" algn="tl" rotWithShape="0">
              <a:prstClr val="black">
                <a:alpha val="1001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EC3E8-8C44-0025-2769-17963299C206}"/>
              </a:ext>
            </a:extLst>
          </p:cNvPr>
          <p:cNvSpPr/>
          <p:nvPr/>
        </p:nvSpPr>
        <p:spPr>
          <a:xfrm rot="16200000">
            <a:off x="-886345" y="2324629"/>
            <a:ext cx="2833713" cy="4930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Founding leadership team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377E13-DB85-4CE8-D084-951D424F6C94}"/>
              </a:ext>
            </a:extLst>
          </p:cNvPr>
          <p:cNvSpPr txBox="1"/>
          <p:nvPr/>
        </p:nvSpPr>
        <p:spPr>
          <a:xfrm>
            <a:off x="9281513" y="4983752"/>
            <a:ext cx="2538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RNAi Pioneer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Chair, RNA Therapeutics Institute, UMass Chan Medical School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CF32162F-C061-19EE-389A-C2AE5B59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3958" y="5704953"/>
            <a:ext cx="930974" cy="18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D7822E-29DF-B432-52B2-E3F83077F557}"/>
              </a:ext>
            </a:extLst>
          </p:cNvPr>
          <p:cNvSpPr txBox="1"/>
          <p:nvPr/>
        </p:nvSpPr>
        <p:spPr>
          <a:xfrm>
            <a:off x="3748326" y="4985591"/>
            <a:ext cx="2409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Discovery of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cityRNA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Arial" panose="020B0604020202020204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Mechanisms of RNAi and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non-coding RNA</a:t>
            </a:r>
          </a:p>
        </p:txBody>
      </p:sp>
      <p:pic>
        <p:nvPicPr>
          <p:cNvPr id="6163" name="Picture 6162">
            <a:extLst>
              <a:ext uri="{FF2B5EF4-FFF2-40B4-BE49-F238E27FC236}">
                <a16:creationId xmlns:a16="http://schemas.microsoft.com/office/drawing/2014/main" id="{112B2872-572B-AB1A-7A9B-5DC56D6655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907" y="5664464"/>
            <a:ext cx="1652721" cy="279287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2D27899-4D2F-2874-425C-330A54C8C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2877" y="1263069"/>
            <a:ext cx="1006303" cy="1005840"/>
          </a:xfrm>
          <a:prstGeom prst="ellipse">
            <a:avLst/>
          </a:prstGeom>
          <a:ln w="3175">
            <a:solidFill>
              <a:schemeClr val="bg2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A52E2D-2C77-1F2B-1C02-D77D84425380}"/>
              </a:ext>
            </a:extLst>
          </p:cNvPr>
          <p:cNvSpPr/>
          <p:nvPr/>
        </p:nvSpPr>
        <p:spPr>
          <a:xfrm>
            <a:off x="782133" y="2359705"/>
            <a:ext cx="2592458" cy="2905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John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Maraganore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PhD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B8C8E-234C-561D-A356-2A9C55020202}"/>
              </a:ext>
            </a:extLst>
          </p:cNvPr>
          <p:cNvSpPr/>
          <p:nvPr/>
        </p:nvSpPr>
        <p:spPr>
          <a:xfrm>
            <a:off x="782133" y="2593281"/>
            <a:ext cx="2592458" cy="28345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Executive Chairman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4E4CD752-0C57-39E9-474C-CAAFA030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575442" y="1262939"/>
            <a:ext cx="1005840" cy="1005840"/>
          </a:xfrm>
          <a:prstGeom prst="ellipse">
            <a:avLst/>
          </a:prstGeom>
          <a:ln w="3175">
            <a:solidFill>
              <a:schemeClr val="bg2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400191-EA7D-87AA-0E51-DD37397970E3}"/>
              </a:ext>
            </a:extLst>
          </p:cNvPr>
          <p:cNvGrpSpPr/>
          <p:nvPr/>
        </p:nvGrpSpPr>
        <p:grpSpPr>
          <a:xfrm>
            <a:off x="6472603" y="2921250"/>
            <a:ext cx="2122752" cy="294431"/>
            <a:chOff x="1021397" y="3635602"/>
            <a:chExt cx="2335027" cy="323874"/>
          </a:xfrm>
        </p:grpSpPr>
        <p:pic>
          <p:nvPicPr>
            <p:cNvPr id="6146" name="Picture 2" descr="RTW – Life sciences investment and innovation firm">
              <a:extLst>
                <a:ext uri="{FF2B5EF4-FFF2-40B4-BE49-F238E27FC236}">
                  <a16:creationId xmlns:a16="http://schemas.microsoft.com/office/drawing/2014/main" id="{08DB1C2A-7EA4-E3F3-B916-98AA7E5C4C0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005" y="3657982"/>
              <a:ext cx="1023419" cy="279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ome | Flagship Pioneering">
              <a:extLst>
                <a:ext uri="{FF2B5EF4-FFF2-40B4-BE49-F238E27FC236}">
                  <a16:creationId xmlns:a16="http://schemas.microsoft.com/office/drawing/2014/main" id="{B65E68EB-77AC-1144-48B5-48C96395E02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397" y="3635602"/>
              <a:ext cx="1143083" cy="323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4" name="Picture 22" descr="Sebastian Trousil's Investing Profile - RTW Investments Principal | Signal">
            <a:extLst>
              <a:ext uri="{FF2B5EF4-FFF2-40B4-BE49-F238E27FC236}">
                <a16:creationId xmlns:a16="http://schemas.microsoft.com/office/drawing/2014/main" id="{8C66D154-673D-7478-8A40-C063F37F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1059" y="1256822"/>
            <a:ext cx="1005840" cy="1005840"/>
          </a:xfrm>
          <a:prstGeom prst="ellipse">
            <a:avLst/>
          </a:prstGeom>
          <a:ln w="3175">
            <a:solidFill>
              <a:schemeClr val="bg2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92F95D3-B0CB-DBE2-96F3-B993206B6029}"/>
              </a:ext>
            </a:extLst>
          </p:cNvPr>
          <p:cNvSpPr txBox="1"/>
          <p:nvPr/>
        </p:nvSpPr>
        <p:spPr>
          <a:xfrm>
            <a:off x="6467180" y="4980591"/>
            <a:ext cx="2549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RNA biology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Mechanisms of RNAi and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non-coding RNA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C978D5B-A27A-8414-D470-DD624193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03" y="5660391"/>
            <a:ext cx="1179295" cy="3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16" name="Group 11315">
            <a:extLst>
              <a:ext uri="{FF2B5EF4-FFF2-40B4-BE49-F238E27FC236}">
                <a16:creationId xmlns:a16="http://schemas.microsoft.com/office/drawing/2014/main" id="{1DE8CB89-37E0-D9AA-B5CA-3A7F59C8D12E}"/>
              </a:ext>
            </a:extLst>
          </p:cNvPr>
          <p:cNvGrpSpPr/>
          <p:nvPr/>
        </p:nvGrpSpPr>
        <p:grpSpPr>
          <a:xfrm>
            <a:off x="902432" y="4176469"/>
            <a:ext cx="2519494" cy="640080"/>
            <a:chOff x="902432" y="4322438"/>
            <a:chExt cx="2519494" cy="64008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48EC3D5-B48D-58E1-6303-B79AC1D1D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2432" y="4322438"/>
              <a:ext cx="640754" cy="640080"/>
            </a:xfrm>
            <a:prstGeom prst="ellipse">
              <a:avLst/>
            </a:prstGeom>
            <a:noFill/>
            <a:ln w="127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7726AD0-8D56-A523-E5FE-4B1A3C049E3D}"/>
                </a:ext>
              </a:extLst>
            </p:cNvPr>
            <p:cNvSpPr/>
            <p:nvPr/>
          </p:nvSpPr>
          <p:spPr>
            <a:xfrm>
              <a:off x="1576766" y="4482874"/>
              <a:ext cx="1845160" cy="3192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Ari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Nowacek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MD, PhD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7B954C5-785D-5E3A-6E71-EEE4D3AC2D6A}"/>
              </a:ext>
            </a:extLst>
          </p:cNvPr>
          <p:cNvSpPr txBox="1"/>
          <p:nvPr/>
        </p:nvSpPr>
        <p:spPr>
          <a:xfrm>
            <a:off x="910487" y="4985591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Biotech company building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 panose="020B0604020202020204"/>
                <a:ea typeface="Helvetica Neue" panose="02000503000000020004" pitchFamily="2" charset="0"/>
                <a:cs typeface="Helvetica Neue" panose="02000503000000020004" pitchFamily="2" charset="0"/>
              </a:rPr>
              <a:t>Investing and operations</a:t>
            </a:r>
          </a:p>
        </p:txBody>
      </p:sp>
      <p:pic>
        <p:nvPicPr>
          <p:cNvPr id="58" name="Picture 4" descr="ARCH Venture Partners Announces $2.975 Billion Fund XII to Create and Fund  Early Stage Biotechnology Companies">
            <a:extLst>
              <a:ext uri="{FF2B5EF4-FFF2-40B4-BE49-F238E27FC236}">
                <a16:creationId xmlns:a16="http://schemas.microsoft.com/office/drawing/2014/main" id="{7B0929BE-B8BC-FEC3-1108-B0769AA3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0836" y="2997336"/>
            <a:ext cx="811218" cy="4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ARCH Venture Partners Announces $2.975 Billion Fund XII to Create and Fund  Early Stage Biotechnology Companies">
            <a:extLst>
              <a:ext uri="{FF2B5EF4-FFF2-40B4-BE49-F238E27FC236}">
                <a16:creationId xmlns:a16="http://schemas.microsoft.com/office/drawing/2014/main" id="{F48E6F73-D2DD-30D0-C988-BC9AD0E8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965" y="5554743"/>
            <a:ext cx="877833" cy="4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TextBox 11274">
            <a:extLst>
              <a:ext uri="{FF2B5EF4-FFF2-40B4-BE49-F238E27FC236}">
                <a16:creationId xmlns:a16="http://schemas.microsoft.com/office/drawing/2014/main" id="{F08438E2-8CF7-1B6F-B3DE-77BE3A6BEC5D}"/>
              </a:ext>
            </a:extLst>
          </p:cNvPr>
          <p:cNvSpPr txBox="1"/>
          <p:nvPr/>
        </p:nvSpPr>
        <p:spPr>
          <a:xfrm>
            <a:off x="1060794" y="3322574"/>
            <a:ext cx="2035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Onpattro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Gilvaari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Oxlumo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Leqvio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Amvuttra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Millennium Pharmaceuticals Inc.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Biogen</a:t>
            </a:r>
          </a:p>
        </p:txBody>
      </p:sp>
      <p:cxnSp>
        <p:nvCxnSpPr>
          <p:cNvPr id="11276" name="Straight Connector 11275">
            <a:extLst>
              <a:ext uri="{FF2B5EF4-FFF2-40B4-BE49-F238E27FC236}">
                <a16:creationId xmlns:a16="http://schemas.microsoft.com/office/drawing/2014/main" id="{0EC79B28-ADA4-51EE-1E2D-21AD1D154317}"/>
              </a:ext>
            </a:extLst>
          </p:cNvPr>
          <p:cNvCxnSpPr>
            <a:cxnSpLocks/>
          </p:cNvCxnSpPr>
          <p:nvPr/>
        </p:nvCxnSpPr>
        <p:spPr>
          <a:xfrm flipV="1">
            <a:off x="3479421" y="1154305"/>
            <a:ext cx="0" cy="28337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8" name="Straight Connector 11277">
            <a:extLst>
              <a:ext uri="{FF2B5EF4-FFF2-40B4-BE49-F238E27FC236}">
                <a16:creationId xmlns:a16="http://schemas.microsoft.com/office/drawing/2014/main" id="{603DFD93-8E8E-1CB4-77C4-F1F2950C8500}"/>
              </a:ext>
            </a:extLst>
          </p:cNvPr>
          <p:cNvCxnSpPr>
            <a:cxnSpLocks/>
          </p:cNvCxnSpPr>
          <p:nvPr/>
        </p:nvCxnSpPr>
        <p:spPr>
          <a:xfrm flipV="1">
            <a:off x="6195189" y="1154305"/>
            <a:ext cx="0" cy="28337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F67619E7-EE9D-AC2A-1CE1-4E7A2234D943}"/>
              </a:ext>
            </a:extLst>
          </p:cNvPr>
          <p:cNvSpPr/>
          <p:nvPr/>
        </p:nvSpPr>
        <p:spPr>
          <a:xfrm>
            <a:off x="3483848" y="2359705"/>
            <a:ext cx="2704361" cy="2905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Tracy Zimmermann,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PhD</a:t>
            </a:r>
          </a:p>
        </p:txBody>
      </p:sp>
      <p:sp>
        <p:nvSpPr>
          <p:cNvPr id="11280" name="Rectangle 11279">
            <a:extLst>
              <a:ext uri="{FF2B5EF4-FFF2-40B4-BE49-F238E27FC236}">
                <a16:creationId xmlns:a16="http://schemas.microsoft.com/office/drawing/2014/main" id="{317B5502-9C43-61E8-0735-CB48D7DC31E9}"/>
              </a:ext>
            </a:extLst>
          </p:cNvPr>
          <p:cNvSpPr/>
          <p:nvPr/>
        </p:nvSpPr>
        <p:spPr>
          <a:xfrm>
            <a:off x="3539799" y="2593281"/>
            <a:ext cx="2592458" cy="28345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CSO</a:t>
            </a:r>
          </a:p>
        </p:txBody>
      </p:sp>
      <p:grpSp>
        <p:nvGrpSpPr>
          <p:cNvPr id="11284" name="Group 11283">
            <a:extLst>
              <a:ext uri="{FF2B5EF4-FFF2-40B4-BE49-F238E27FC236}">
                <a16:creationId xmlns:a16="http://schemas.microsoft.com/office/drawing/2014/main" id="{0432A49A-6367-A7D2-6D40-D6F7463768B8}"/>
              </a:ext>
            </a:extLst>
          </p:cNvPr>
          <p:cNvGrpSpPr/>
          <p:nvPr/>
        </p:nvGrpSpPr>
        <p:grpSpPr>
          <a:xfrm>
            <a:off x="1006728" y="2881293"/>
            <a:ext cx="2159442" cy="359320"/>
            <a:chOff x="905105" y="3080427"/>
            <a:chExt cx="2159442" cy="3593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FDEB3D-31F1-FBE9-BC9A-374FB1475F6E}"/>
                </a:ext>
              </a:extLst>
            </p:cNvPr>
            <p:cNvSpPr txBox="1"/>
            <p:nvPr/>
          </p:nvSpPr>
          <p:spPr>
            <a:xfrm>
              <a:off x="2165327" y="3100370"/>
              <a:ext cx="899220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F20"/>
                  </a:solidFill>
                  <a:effectLst/>
                  <a:uLnTx/>
                  <a:uFillTx/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Former and Founding CEO</a:t>
              </a:r>
            </a:p>
          </p:txBody>
        </p:sp>
        <p:pic>
          <p:nvPicPr>
            <p:cNvPr id="11283" name="Picture 6">
              <a:extLst>
                <a:ext uri="{FF2B5EF4-FFF2-40B4-BE49-F238E27FC236}">
                  <a16:creationId xmlns:a16="http://schemas.microsoft.com/office/drawing/2014/main" id="{9C068956-67CA-30BF-0525-9001C0259E1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105" y="3080427"/>
              <a:ext cx="1118864" cy="35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85" name="TextBox 11284">
            <a:extLst>
              <a:ext uri="{FF2B5EF4-FFF2-40B4-BE49-F238E27FC236}">
                <a16:creationId xmlns:a16="http://schemas.microsoft.com/office/drawing/2014/main" id="{B69DAFD6-DD0B-4506-0A22-20466E239369}"/>
              </a:ext>
            </a:extLst>
          </p:cNvPr>
          <p:cNvSpPr txBox="1"/>
          <p:nvPr/>
        </p:nvSpPr>
        <p:spPr>
          <a:xfrm>
            <a:off x="3818460" y="3322574"/>
            <a:ext cx="20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 Lead for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Amvuttra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RNAi drug discovery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RNAi platform development </a:t>
            </a:r>
          </a:p>
        </p:txBody>
      </p:sp>
      <p:sp>
        <p:nvSpPr>
          <p:cNvPr id="11287" name="Rectangle 11286">
            <a:extLst>
              <a:ext uri="{FF2B5EF4-FFF2-40B4-BE49-F238E27FC236}">
                <a16:creationId xmlns:a16="http://schemas.microsoft.com/office/drawing/2014/main" id="{FC61D96C-E2D5-7D0A-7E74-92906672EA15}"/>
              </a:ext>
            </a:extLst>
          </p:cNvPr>
          <p:cNvSpPr/>
          <p:nvPr/>
        </p:nvSpPr>
        <p:spPr>
          <a:xfrm>
            <a:off x="6195189" y="2359705"/>
            <a:ext cx="2685947" cy="2905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Sebastian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Trousil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PhD</a:t>
            </a:r>
          </a:p>
        </p:txBody>
      </p:sp>
      <p:sp>
        <p:nvSpPr>
          <p:cNvPr id="11288" name="Rectangle 11287">
            <a:extLst>
              <a:ext uri="{FF2B5EF4-FFF2-40B4-BE49-F238E27FC236}">
                <a16:creationId xmlns:a16="http://schemas.microsoft.com/office/drawing/2014/main" id="{23AA4DCA-AD6D-55E1-8304-8D844B7611F8}"/>
              </a:ext>
            </a:extLst>
          </p:cNvPr>
          <p:cNvSpPr/>
          <p:nvPr/>
        </p:nvSpPr>
        <p:spPr>
          <a:xfrm>
            <a:off x="6206765" y="2593281"/>
            <a:ext cx="2674371" cy="28345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3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COO</a:t>
            </a:r>
          </a:p>
        </p:txBody>
      </p:sp>
      <p:sp>
        <p:nvSpPr>
          <p:cNvPr id="11289" name="TextBox 11288">
            <a:extLst>
              <a:ext uri="{FF2B5EF4-FFF2-40B4-BE49-F238E27FC236}">
                <a16:creationId xmlns:a16="http://schemas.microsoft.com/office/drawing/2014/main" id="{16F1B1F6-CC0D-9EC0-5605-75248BB06940}"/>
              </a:ext>
            </a:extLst>
          </p:cNvPr>
          <p:cNvSpPr txBox="1"/>
          <p:nvPr/>
        </p:nvSpPr>
        <p:spPr>
          <a:xfrm>
            <a:off x="6516411" y="3322574"/>
            <a:ext cx="203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Harbinger Health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Harvard Medical School</a:t>
            </a:r>
          </a:p>
        </p:txBody>
      </p:sp>
      <p:sp>
        <p:nvSpPr>
          <p:cNvPr id="11291" name="Rectangle 11290">
            <a:extLst>
              <a:ext uri="{FF2B5EF4-FFF2-40B4-BE49-F238E27FC236}">
                <a16:creationId xmlns:a16="http://schemas.microsoft.com/office/drawing/2014/main" id="{A60E9DA0-0121-5BE9-0378-17391A1F5B77}"/>
              </a:ext>
            </a:extLst>
          </p:cNvPr>
          <p:cNvSpPr/>
          <p:nvPr/>
        </p:nvSpPr>
        <p:spPr>
          <a:xfrm rot="16200000">
            <a:off x="7848775" y="2324630"/>
            <a:ext cx="2833713" cy="493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Founding board member</a:t>
            </a:r>
          </a:p>
        </p:txBody>
      </p:sp>
      <p:sp>
        <p:nvSpPr>
          <p:cNvPr id="11298" name="Rectangle 11297">
            <a:extLst>
              <a:ext uri="{FF2B5EF4-FFF2-40B4-BE49-F238E27FC236}">
                <a16:creationId xmlns:a16="http://schemas.microsoft.com/office/drawing/2014/main" id="{6AD96906-36C9-BA23-18CA-F2F17FAD0F57}"/>
              </a:ext>
            </a:extLst>
          </p:cNvPr>
          <p:cNvSpPr/>
          <p:nvPr/>
        </p:nvSpPr>
        <p:spPr>
          <a:xfrm>
            <a:off x="9480306" y="2359705"/>
            <a:ext cx="2427716" cy="29050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Robert Nelsen</a:t>
            </a:r>
          </a:p>
        </p:txBody>
      </p:sp>
      <p:sp>
        <p:nvSpPr>
          <p:cNvPr id="11299" name="Rectangle 11298">
            <a:extLst>
              <a:ext uri="{FF2B5EF4-FFF2-40B4-BE49-F238E27FC236}">
                <a16:creationId xmlns:a16="http://schemas.microsoft.com/office/drawing/2014/main" id="{566C00C8-D6FD-5B8D-4B52-5999FA81AFA7}"/>
              </a:ext>
            </a:extLst>
          </p:cNvPr>
          <p:cNvSpPr/>
          <p:nvPr/>
        </p:nvSpPr>
        <p:spPr>
          <a:xfrm>
            <a:off x="9522653" y="2648112"/>
            <a:ext cx="2380138" cy="28345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ARCH Co-Founder &amp;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F8B8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Managing Director</a:t>
            </a:r>
          </a:p>
        </p:txBody>
      </p:sp>
      <p:sp>
        <p:nvSpPr>
          <p:cNvPr id="11301" name="Rectangle 11300">
            <a:extLst>
              <a:ext uri="{FF2B5EF4-FFF2-40B4-BE49-F238E27FC236}">
                <a16:creationId xmlns:a16="http://schemas.microsoft.com/office/drawing/2014/main" id="{0B371122-DF55-1471-FD01-AA44C60F308C}"/>
              </a:ext>
            </a:extLst>
          </p:cNvPr>
          <p:cNvSpPr/>
          <p:nvPr/>
        </p:nvSpPr>
        <p:spPr>
          <a:xfrm rot="16200000">
            <a:off x="-505047" y="4867286"/>
            <a:ext cx="2071117" cy="4930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Non-executive founders</a:t>
            </a:r>
          </a:p>
        </p:txBody>
      </p:sp>
      <p:cxnSp>
        <p:nvCxnSpPr>
          <p:cNvPr id="11308" name="Straight Connector 11307">
            <a:extLst>
              <a:ext uri="{FF2B5EF4-FFF2-40B4-BE49-F238E27FC236}">
                <a16:creationId xmlns:a16="http://schemas.microsoft.com/office/drawing/2014/main" id="{EDB6787B-44C1-E0B0-2F0D-99BAA08D1AAB}"/>
              </a:ext>
            </a:extLst>
          </p:cNvPr>
          <p:cNvCxnSpPr>
            <a:cxnSpLocks/>
          </p:cNvCxnSpPr>
          <p:nvPr/>
        </p:nvCxnSpPr>
        <p:spPr>
          <a:xfrm flipV="1">
            <a:off x="3560016" y="4078260"/>
            <a:ext cx="0" cy="207111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0" name="Straight Connector 11309">
            <a:extLst>
              <a:ext uri="{FF2B5EF4-FFF2-40B4-BE49-F238E27FC236}">
                <a16:creationId xmlns:a16="http://schemas.microsoft.com/office/drawing/2014/main" id="{2EF49D27-AF80-EA6A-3BC0-6E482C78204A}"/>
              </a:ext>
            </a:extLst>
          </p:cNvPr>
          <p:cNvCxnSpPr>
            <a:cxnSpLocks/>
          </p:cNvCxnSpPr>
          <p:nvPr/>
        </p:nvCxnSpPr>
        <p:spPr>
          <a:xfrm flipV="1">
            <a:off x="6345746" y="4078260"/>
            <a:ext cx="0" cy="207111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2" name="Straight Connector 11311">
            <a:extLst>
              <a:ext uri="{FF2B5EF4-FFF2-40B4-BE49-F238E27FC236}">
                <a16:creationId xmlns:a16="http://schemas.microsoft.com/office/drawing/2014/main" id="{7A875294-2835-AB03-AAE9-C171EC37D4CF}"/>
              </a:ext>
            </a:extLst>
          </p:cNvPr>
          <p:cNvCxnSpPr>
            <a:cxnSpLocks/>
          </p:cNvCxnSpPr>
          <p:nvPr/>
        </p:nvCxnSpPr>
        <p:spPr>
          <a:xfrm flipV="1">
            <a:off x="9131477" y="4078260"/>
            <a:ext cx="0" cy="207111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15" name="Group 11314">
            <a:extLst>
              <a:ext uri="{FF2B5EF4-FFF2-40B4-BE49-F238E27FC236}">
                <a16:creationId xmlns:a16="http://schemas.microsoft.com/office/drawing/2014/main" id="{0802F729-A45D-C8F4-03A9-B0E15A64F3F3}"/>
              </a:ext>
            </a:extLst>
          </p:cNvPr>
          <p:cNvGrpSpPr/>
          <p:nvPr/>
        </p:nvGrpSpPr>
        <p:grpSpPr>
          <a:xfrm>
            <a:off x="3739463" y="4176469"/>
            <a:ext cx="2523391" cy="640080"/>
            <a:chOff x="3546042" y="4322438"/>
            <a:chExt cx="2523391" cy="64008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5084DFA-5779-A3D7-E093-6D970610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592"/>
            <a:stretch/>
          </p:blipFill>
          <p:spPr>
            <a:xfrm>
              <a:off x="3546042" y="4322438"/>
              <a:ext cx="640754" cy="640080"/>
            </a:xfrm>
            <a:prstGeom prst="ellipse">
              <a:avLst/>
            </a:prstGeom>
            <a:noFill/>
            <a:ln w="127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314" name="Rectangle 11313">
              <a:extLst>
                <a:ext uri="{FF2B5EF4-FFF2-40B4-BE49-F238E27FC236}">
                  <a16:creationId xmlns:a16="http://schemas.microsoft.com/office/drawing/2014/main" id="{DA504592-B5D8-BC44-04E5-27D0874E2E14}"/>
                </a:ext>
              </a:extLst>
            </p:cNvPr>
            <p:cNvSpPr/>
            <p:nvPr/>
          </p:nvSpPr>
          <p:spPr>
            <a:xfrm>
              <a:off x="4224273" y="4482874"/>
              <a:ext cx="1845160" cy="3192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Kotaro Nakanishi, PhD</a:t>
              </a:r>
            </a:p>
          </p:txBody>
        </p:sp>
      </p:grpSp>
      <p:grpSp>
        <p:nvGrpSpPr>
          <p:cNvPr id="11321" name="Group 11320">
            <a:extLst>
              <a:ext uri="{FF2B5EF4-FFF2-40B4-BE49-F238E27FC236}">
                <a16:creationId xmlns:a16="http://schemas.microsoft.com/office/drawing/2014/main" id="{A42C9E6A-7DA1-9684-C83B-517F47833408}"/>
              </a:ext>
            </a:extLst>
          </p:cNvPr>
          <p:cNvGrpSpPr/>
          <p:nvPr/>
        </p:nvGrpSpPr>
        <p:grpSpPr>
          <a:xfrm>
            <a:off x="6543050" y="4176469"/>
            <a:ext cx="2463451" cy="640080"/>
            <a:chOff x="6300930" y="4322438"/>
            <a:chExt cx="2463451" cy="64008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A3FA8CE-95AB-411C-9844-D21BF7A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0930" y="4322438"/>
              <a:ext cx="640754" cy="640080"/>
            </a:xfrm>
            <a:prstGeom prst="ellipse">
              <a:avLst/>
            </a:prstGeom>
            <a:noFill/>
            <a:ln w="127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320" name="Rectangle 11319">
              <a:extLst>
                <a:ext uri="{FF2B5EF4-FFF2-40B4-BE49-F238E27FC236}">
                  <a16:creationId xmlns:a16="http://schemas.microsoft.com/office/drawing/2014/main" id="{7A3F8211-5E67-D142-5623-51228E72AEB1}"/>
                </a:ext>
              </a:extLst>
            </p:cNvPr>
            <p:cNvSpPr/>
            <p:nvPr/>
          </p:nvSpPr>
          <p:spPr>
            <a:xfrm>
              <a:off x="6976005" y="4482874"/>
              <a:ext cx="1788376" cy="3192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Yukihide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Tomari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PhD</a:t>
              </a:r>
            </a:p>
          </p:txBody>
        </p:sp>
      </p:grpSp>
      <p:grpSp>
        <p:nvGrpSpPr>
          <p:cNvPr id="11326" name="Group 11325">
            <a:extLst>
              <a:ext uri="{FF2B5EF4-FFF2-40B4-BE49-F238E27FC236}">
                <a16:creationId xmlns:a16="http://schemas.microsoft.com/office/drawing/2014/main" id="{7E6075F5-4EF6-B2F0-9FDD-202CA97847A1}"/>
              </a:ext>
            </a:extLst>
          </p:cNvPr>
          <p:cNvGrpSpPr/>
          <p:nvPr/>
        </p:nvGrpSpPr>
        <p:grpSpPr>
          <a:xfrm>
            <a:off x="9306361" y="4176469"/>
            <a:ext cx="2489184" cy="640080"/>
            <a:chOff x="8998035" y="4322438"/>
            <a:chExt cx="2489184" cy="6400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442986-9848-431B-D3D0-AD4940C27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98035" y="4322438"/>
              <a:ext cx="640754" cy="640080"/>
            </a:xfrm>
            <a:prstGeom prst="ellipse">
              <a:avLst/>
            </a:prstGeom>
            <a:noFill/>
            <a:ln w="127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325" name="Rectangle 11324">
              <a:extLst>
                <a:ext uri="{FF2B5EF4-FFF2-40B4-BE49-F238E27FC236}">
                  <a16:creationId xmlns:a16="http://schemas.microsoft.com/office/drawing/2014/main" id="{253D120A-CE98-3FEC-BE62-A577C2BF540E}"/>
                </a:ext>
              </a:extLst>
            </p:cNvPr>
            <p:cNvSpPr/>
            <p:nvPr/>
          </p:nvSpPr>
          <p:spPr>
            <a:xfrm>
              <a:off x="9665779" y="4482874"/>
              <a:ext cx="1821440" cy="3192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Phillip D.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Zamore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8B7B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PhD</a:t>
              </a:r>
            </a:p>
          </p:txBody>
        </p:sp>
      </p:grpSp>
      <p:sp>
        <p:nvSpPr>
          <p:cNvPr id="11327" name="TextBox 11326">
            <a:extLst>
              <a:ext uri="{FF2B5EF4-FFF2-40B4-BE49-F238E27FC236}">
                <a16:creationId xmlns:a16="http://schemas.microsoft.com/office/drawing/2014/main" id="{483CEE9F-4CF7-519A-BE57-4C6ECE10FEE6}"/>
              </a:ext>
            </a:extLst>
          </p:cNvPr>
          <p:cNvSpPr txBox="1"/>
          <p:nvPr/>
        </p:nvSpPr>
        <p:spPr>
          <a:xfrm>
            <a:off x="1950936" y="5512881"/>
            <a:ext cx="1482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ROME Therapeutics,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Synchron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Walden Biosciences, Arbor Biotech,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Hiber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Cell</a:t>
            </a:r>
          </a:p>
        </p:txBody>
      </p:sp>
      <p:sp>
        <p:nvSpPr>
          <p:cNvPr id="6145" name="TextBox 6144">
            <a:extLst>
              <a:ext uri="{FF2B5EF4-FFF2-40B4-BE49-F238E27FC236}">
                <a16:creationId xmlns:a16="http://schemas.microsoft.com/office/drawing/2014/main" id="{55B09E10-FAEB-14D6-779E-F562A7AC3A6F}"/>
              </a:ext>
            </a:extLst>
          </p:cNvPr>
          <p:cNvSpPr txBox="1"/>
          <p:nvPr/>
        </p:nvSpPr>
        <p:spPr>
          <a:xfrm>
            <a:off x="10332937" y="5564426"/>
            <a:ext cx="1482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Howard Hughes Medical Institute, RNA Therapeutics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FA7E61-79F3-1F9B-5B7E-CDEF786BBC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63883" y="1243326"/>
            <a:ext cx="1025673" cy="1005840"/>
          </a:xfrm>
          <a:prstGeom prst="flowChartConnector">
            <a:avLst/>
          </a:prstGeom>
          <a:ln w="3175">
            <a:solidFill>
              <a:schemeClr val="bg2"/>
            </a:solidFill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F32ACBE-E528-83F8-500B-2A1204425B36}"/>
              </a:ext>
            </a:extLst>
          </p:cNvPr>
          <p:cNvPicPr>
            <a:picLocks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6582" y="3030114"/>
            <a:ext cx="1118864" cy="3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4839F-BF93-10B9-B8FB-9C035A8A528F}"/>
              </a:ext>
            </a:extLst>
          </p:cNvPr>
          <p:cNvSpPr txBox="1"/>
          <p:nvPr/>
        </p:nvSpPr>
        <p:spPr>
          <a:xfrm>
            <a:off x="9695154" y="3467137"/>
            <a:ext cx="20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Juno Therapeutics, Grail, Denali, Karuna Therapeutics, Sage Therapeutics, Agios,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Vir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20D3F-2008-1335-1E31-9C8C8FFD4137}"/>
              </a:ext>
            </a:extLst>
          </p:cNvPr>
          <p:cNvGrpSpPr/>
          <p:nvPr/>
        </p:nvGrpSpPr>
        <p:grpSpPr>
          <a:xfrm>
            <a:off x="3570899" y="2902103"/>
            <a:ext cx="2531198" cy="359320"/>
            <a:chOff x="3558459" y="2902103"/>
            <a:chExt cx="2531198" cy="35932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1765C297-8E14-883A-6806-880A14551A0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0793" y="2902103"/>
              <a:ext cx="1118864" cy="35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Re-Dosable Gene Therapy ...">
              <a:extLst>
                <a:ext uri="{FF2B5EF4-FFF2-40B4-BE49-F238E27FC236}">
                  <a16:creationId xmlns:a16="http://schemas.microsoft.com/office/drawing/2014/main" id="{2D676651-3381-A2FA-E72C-BCBFE7C43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340" b="31340"/>
            <a:stretch/>
          </p:blipFill>
          <p:spPr bwMode="auto">
            <a:xfrm>
              <a:off x="3558459" y="2961491"/>
              <a:ext cx="1289119" cy="24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054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6C248-3790-A4E2-07A6-3424835F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A9C0C-FC6F-CCE1-5E9E-55360DAA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2" y="414394"/>
            <a:ext cx="11796566" cy="55249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047330-502A-6EFF-494C-D961C04D15B0}"/>
              </a:ext>
            </a:extLst>
          </p:cNvPr>
          <p:cNvSpPr/>
          <p:nvPr/>
        </p:nvSpPr>
        <p:spPr>
          <a:xfrm>
            <a:off x="7272997" y="5247249"/>
            <a:ext cx="1828800" cy="365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677A52E-FE9F-322E-0237-22E26E12DFAE}"/>
              </a:ext>
            </a:extLst>
          </p:cNvPr>
          <p:cNvSpPr txBox="1">
            <a:spLocks/>
          </p:cNvSpPr>
          <p:nvPr/>
        </p:nvSpPr>
        <p:spPr>
          <a:xfrm>
            <a:off x="457200" y="889062"/>
            <a:ext cx="114300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Naturally Occurring Mechanism to Regulate Gene Expression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C92E21A-5B0C-CC68-7C3E-EAABD466CCF8}"/>
              </a:ext>
            </a:extLst>
          </p:cNvPr>
          <p:cNvSpPr txBox="1">
            <a:spLocks/>
          </p:cNvSpPr>
          <p:nvPr/>
        </p:nvSpPr>
        <p:spPr>
          <a:xfrm>
            <a:off x="485776" y="439485"/>
            <a:ext cx="11430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RNA Interference (RNAi) Pathway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7EF293-57A9-EB03-0B68-E63336D46882}"/>
              </a:ext>
            </a:extLst>
          </p:cNvPr>
          <p:cNvSpPr/>
          <p:nvPr/>
        </p:nvSpPr>
        <p:spPr>
          <a:xfrm>
            <a:off x="1032668" y="1435579"/>
            <a:ext cx="5056109" cy="4789961"/>
          </a:xfrm>
          <a:prstGeom prst="ellipse">
            <a:avLst/>
          </a:prstGeom>
          <a:solidFill>
            <a:srgbClr val="CFCEE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Donut 214">
            <a:extLst>
              <a:ext uri="{FF2B5EF4-FFF2-40B4-BE49-F238E27FC236}">
                <a16:creationId xmlns:a16="http://schemas.microsoft.com/office/drawing/2014/main" id="{85CCA4B6-FFFE-2A13-1F7A-0B4FAE1997B1}"/>
              </a:ext>
            </a:extLst>
          </p:cNvPr>
          <p:cNvSpPr/>
          <p:nvPr/>
        </p:nvSpPr>
        <p:spPr>
          <a:xfrm>
            <a:off x="1039891" y="1435579"/>
            <a:ext cx="5056109" cy="4993161"/>
          </a:xfrm>
          <a:prstGeom prst="donut">
            <a:avLst>
              <a:gd name="adj" fmla="val 4043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A32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D068109-A2FF-4EF9-A862-344813220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499" y="2155486"/>
          <a:ext cx="507551" cy="52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84364" imgH="1023570" progId="ChemDraw.Document.6.0">
                  <p:embed/>
                </p:oleObj>
              </mc:Choice>
              <mc:Fallback>
                <p:oleObj name="CS ChemDraw Drawing" r:id="rId2" imgW="984364" imgH="102357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D068109-A2FF-4EF9-A862-3448132205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62499" y="2155486"/>
                        <a:ext cx="507551" cy="528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rc 11">
            <a:extLst>
              <a:ext uri="{FF2B5EF4-FFF2-40B4-BE49-F238E27FC236}">
                <a16:creationId xmlns:a16="http://schemas.microsoft.com/office/drawing/2014/main" id="{A45B0BEC-4491-C47E-24D2-C22F361BB057}"/>
              </a:ext>
            </a:extLst>
          </p:cNvPr>
          <p:cNvSpPr>
            <a:spLocks noChangeAspect="1"/>
          </p:cNvSpPr>
          <p:nvPr/>
        </p:nvSpPr>
        <p:spPr>
          <a:xfrm rot="19822146">
            <a:off x="1636142" y="1902065"/>
            <a:ext cx="698351" cy="1065364"/>
          </a:xfrm>
          <a:prstGeom prst="arc">
            <a:avLst>
              <a:gd name="adj1" fmla="val 17116047"/>
              <a:gd name="adj2" fmla="val 234039"/>
            </a:avLst>
          </a:prstGeom>
          <a:ln w="28575" cmpd="sng">
            <a:solidFill>
              <a:schemeClr val="tx1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A32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EC175-9C55-1B00-3613-B77320C3BCF8}"/>
              </a:ext>
            </a:extLst>
          </p:cNvPr>
          <p:cNvGrpSpPr>
            <a:grpSpLocks noChangeAspect="1"/>
          </p:cNvGrpSpPr>
          <p:nvPr/>
        </p:nvGrpSpPr>
        <p:grpSpPr>
          <a:xfrm>
            <a:off x="3266739" y="3807162"/>
            <a:ext cx="2624943" cy="1021623"/>
            <a:chOff x="6056302" y="3979002"/>
            <a:chExt cx="2855249" cy="11351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578E68-251B-9393-C378-643C0D1E227D}"/>
                </a:ext>
              </a:extLst>
            </p:cNvPr>
            <p:cNvGrpSpPr/>
            <p:nvPr/>
          </p:nvGrpSpPr>
          <p:grpSpPr>
            <a:xfrm>
              <a:off x="6056302" y="3979002"/>
              <a:ext cx="2813684" cy="1135131"/>
              <a:chOff x="6056299" y="3979013"/>
              <a:chExt cx="2813688" cy="113513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5BA67DF-82B3-1701-C196-24F688FCD141}"/>
                  </a:ext>
                </a:extLst>
              </p:cNvPr>
              <p:cNvSpPr/>
              <p:nvPr/>
            </p:nvSpPr>
            <p:spPr>
              <a:xfrm>
                <a:off x="6342987" y="3979013"/>
                <a:ext cx="2527000" cy="1135133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E1F0FF"/>
                  </a:gs>
                  <a:gs pos="97000">
                    <a:schemeClr val="tx2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rgbClr val="89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23952D7-4064-2A74-8BF5-5B1AF6E2F1F2}"/>
                  </a:ext>
                </a:extLst>
              </p:cNvPr>
              <p:cNvGrpSpPr/>
              <p:nvPr/>
            </p:nvGrpSpPr>
            <p:grpSpPr>
              <a:xfrm>
                <a:off x="6056299" y="4655323"/>
                <a:ext cx="629219" cy="403717"/>
                <a:chOff x="6056287" y="4655314"/>
                <a:chExt cx="629218" cy="40371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EAF3480-C604-6412-F4F8-0199C1506056}"/>
                    </a:ext>
                  </a:extLst>
                </p:cNvPr>
                <p:cNvSpPr/>
                <p:nvPr/>
              </p:nvSpPr>
              <p:spPr>
                <a:xfrm rot="2340854">
                  <a:off x="6056287" y="4655314"/>
                  <a:ext cx="629218" cy="40371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8E6B5">
                        <a:shade val="30000"/>
                        <a:satMod val="115000"/>
                      </a:srgbClr>
                    </a:gs>
                    <a:gs pos="50000">
                      <a:srgbClr val="A8E6B5">
                        <a:shade val="67500"/>
                        <a:satMod val="115000"/>
                      </a:srgbClr>
                    </a:gs>
                    <a:gs pos="100000">
                      <a:srgbClr val="A8E6B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75C0635-A1B5-07A3-CBC9-7588A53E6675}"/>
                    </a:ext>
                  </a:extLst>
                </p:cNvPr>
                <p:cNvSpPr/>
                <p:nvPr/>
              </p:nvSpPr>
              <p:spPr>
                <a:xfrm>
                  <a:off x="6311055" y="4672181"/>
                  <a:ext cx="239634" cy="233363"/>
                </a:xfrm>
                <a:prstGeom prst="ellipse">
                  <a:avLst/>
                </a:prstGeom>
                <a:solidFill>
                  <a:srgbClr val="8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79B0A3-605F-853D-1824-BF3235CA2B00}"/>
                </a:ext>
              </a:extLst>
            </p:cNvPr>
            <p:cNvGrpSpPr/>
            <p:nvPr/>
          </p:nvGrpSpPr>
          <p:grpSpPr>
            <a:xfrm>
              <a:off x="6310945" y="4650287"/>
              <a:ext cx="2600606" cy="264015"/>
              <a:chOff x="6310943" y="4650296"/>
              <a:chExt cx="2600606" cy="26401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EC397D9-2231-2C74-4930-A2991C2164AE}"/>
                  </a:ext>
                </a:extLst>
              </p:cNvPr>
              <p:cNvGrpSpPr/>
              <p:nvPr/>
            </p:nvGrpSpPr>
            <p:grpSpPr>
              <a:xfrm>
                <a:off x="6421683" y="4650296"/>
                <a:ext cx="2489866" cy="264015"/>
                <a:chOff x="5186644" y="4626079"/>
                <a:chExt cx="2406020" cy="24001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C09960D-85F4-4F9E-70B8-C951C70190CF}"/>
                    </a:ext>
                  </a:extLst>
                </p:cNvPr>
                <p:cNvGrpSpPr/>
                <p:nvPr/>
              </p:nvGrpSpPr>
              <p:grpSpPr>
                <a:xfrm>
                  <a:off x="5186644" y="4626079"/>
                  <a:ext cx="2184611" cy="138658"/>
                  <a:chOff x="5274741" y="3021763"/>
                  <a:chExt cx="3035753" cy="177766"/>
                </a:xfrm>
                <a:solidFill>
                  <a:srgbClr val="C00000"/>
                </a:solidFill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5EA322F5-D9D5-01B0-44D7-3FF27BCE4F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74741" y="3056919"/>
                    <a:ext cx="144014" cy="142610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DD125103-EF62-BC59-B18A-33F238FC2FD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5731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33FE9E-2600-126E-30B0-810B0EA74BE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94682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FE019542-6EE1-0EFE-02A6-3A0E626866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75661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DD33FC02-5941-3950-CBC9-1B1BE67D69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91765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5304DD7-ADFD-9C0C-E70F-69983257FE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78629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5C42DAB-D807-68F6-C046-C8359FFCFE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23858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3EF8130-2187-EA23-AEAC-4F14EE08A7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98607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A7BA17D4-72BD-D873-D99A-CF05A091F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55835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3A766D7-5E18-A22A-3E88-EF2D8F0A5FD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20828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E9482CF-5F47-E4B8-8C2B-6AC06C80F9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8058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6DA0922-294A-AE6D-5D89-CEBFA87F1E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43125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508CAD0-4936-0B6E-DE98-8FB7BA99A3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284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8E59161C-FD23-2426-873F-4CD86E10A8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255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5D416F54-F97C-B686-A496-D37A431D03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174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E2747059-A4F2-CE54-5696-2966329D00F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8450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EEE03E55-2621-B199-CA73-EDFD6463F2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5601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B034B2A-2EDE-9F2D-0933-2C2D03F006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04552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5464DD90-72A1-BBCF-CBDD-72C4D7D036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16648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</p:grp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66AC33E-90B6-3ABB-6F66-D546D71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7374676" y="4681694"/>
                  <a:ext cx="113737" cy="12208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9525"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</a:t>
                  </a: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ECE11F1-816E-D4C4-1ED3-38DF376652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7478927" y="4744010"/>
                  <a:ext cx="113737" cy="12208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9525"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6A80B0-EB3E-B0F4-4562-6464EEC8E38A}"/>
                  </a:ext>
                </a:extLst>
              </p:cNvPr>
              <p:cNvSpPr/>
              <p:nvPr/>
            </p:nvSpPr>
            <p:spPr>
              <a:xfrm>
                <a:off x="6310943" y="4724791"/>
                <a:ext cx="119930" cy="128144"/>
              </a:xfrm>
              <a:prstGeom prst="ellipse">
                <a:avLst/>
              </a:prstGeom>
              <a:solidFill>
                <a:srgbClr val="A13D4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AB5467-50B7-5878-02BC-FC6E68F2DAB1}"/>
                </a:ext>
              </a:extLst>
            </p:cNvPr>
            <p:cNvSpPr txBox="1"/>
            <p:nvPr/>
          </p:nvSpPr>
          <p:spPr>
            <a:xfrm>
              <a:off x="6958393" y="4763253"/>
              <a:ext cx="1446334" cy="307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Antisense strand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EF926E-1947-F578-DBD8-9CA6938B2140}"/>
              </a:ext>
            </a:extLst>
          </p:cNvPr>
          <p:cNvGrpSpPr>
            <a:grpSpLocks noChangeAspect="1"/>
          </p:cNvGrpSpPr>
          <p:nvPr/>
        </p:nvGrpSpPr>
        <p:grpSpPr>
          <a:xfrm>
            <a:off x="3179968" y="3949194"/>
            <a:ext cx="2856156" cy="356945"/>
            <a:chOff x="5954891" y="4127393"/>
            <a:chExt cx="3095428" cy="39660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3ADC04-AA80-71E2-BD0A-7EAF0018F205}"/>
                </a:ext>
              </a:extLst>
            </p:cNvPr>
            <p:cNvGrpSpPr/>
            <p:nvPr/>
          </p:nvGrpSpPr>
          <p:grpSpPr>
            <a:xfrm>
              <a:off x="5954891" y="4405185"/>
              <a:ext cx="3095428" cy="118813"/>
              <a:chOff x="6081629" y="4407464"/>
              <a:chExt cx="2852825" cy="1112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0AAE6E9-8F9A-B6EF-703F-D7CAF06CF449}"/>
                  </a:ext>
                </a:extLst>
              </p:cNvPr>
              <p:cNvCxnSpPr/>
              <p:nvPr/>
            </p:nvCxnSpPr>
            <p:spPr>
              <a:xfrm>
                <a:off x="6081629" y="4463084"/>
                <a:ext cx="2852825" cy="0"/>
              </a:xfrm>
              <a:prstGeom prst="line">
                <a:avLst/>
              </a:prstGeom>
              <a:solidFill>
                <a:srgbClr val="002060"/>
              </a:solidFill>
              <a:ln w="19050">
                <a:solidFill>
                  <a:srgbClr val="00206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058E3D9-FD20-32C0-579A-B4D9FA901F59}"/>
                  </a:ext>
                </a:extLst>
              </p:cNvPr>
              <p:cNvGrpSpPr/>
              <p:nvPr/>
            </p:nvGrpSpPr>
            <p:grpSpPr>
              <a:xfrm>
                <a:off x="6499987" y="4407464"/>
                <a:ext cx="2086027" cy="111236"/>
                <a:chOff x="5255079" y="2413879"/>
                <a:chExt cx="3035858" cy="142611"/>
              </a:xfrm>
              <a:solidFill>
                <a:srgbClr val="002060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78FED75-0170-961B-99E7-EAADED965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55079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CFD41CD-8352-DAA6-A21E-9447783789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174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49EE0CB-8756-51D4-DC06-5A18896F39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75125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F5E56854-78B9-75DC-DFDE-6E6CDECBE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7053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G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6D093FE-E032-701F-EE70-14C6504AFC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98097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4BCC3535-A0A6-9134-C20B-2AF9210A55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59072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72DED5F-2D97-CEA4-C21B-9934F46883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027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2063594-3451-F37E-02AD-A575AEE4F1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79050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59BBD80-7ABA-D757-82BB-72461D6506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8797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934D8E3-7BA1-8253-93E3-0C2890935F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01271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G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A55F318-83DD-4A8F-C042-7B70FA75CF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61023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2268C4A-89C5-5D10-92DD-21EDD134E0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3568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92F5B08-877E-B183-283A-BEF73BAAD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3283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89A9A34-EE60-5517-378B-9B797FA37E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42999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3FABAA57-7BBB-F22F-7E7A-124CFE0B6F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2189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5918D39-72B5-26DA-5F61-656B47B1E2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4949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89FB58D-3FB5-0DC3-FC1F-636E9B5C1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26044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4F2A3B39-FC9E-42F3-FBB2-E929512356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84995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A0C0D22-9D20-2679-B64B-4E2B0C522A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6923" y="2413879"/>
                  <a:ext cx="144014" cy="142611"/>
                </a:xfrm>
                <a:prstGeom prst="ellipse">
                  <a:avLst/>
                </a:prstGeom>
                <a:grpFill/>
                <a:ln>
                  <a:solidFill>
                    <a:srgbClr val="00206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U</a:t>
                  </a: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01C4E0-8387-76E1-B26C-0EF1656725A6}"/>
                </a:ext>
              </a:extLst>
            </p:cNvPr>
            <p:cNvSpPr txBox="1"/>
            <p:nvPr/>
          </p:nvSpPr>
          <p:spPr>
            <a:xfrm>
              <a:off x="7345224" y="4127393"/>
              <a:ext cx="792647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mRNA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1620FD-530C-98E0-E0EA-AAB8F6ADB93A}"/>
              </a:ext>
            </a:extLst>
          </p:cNvPr>
          <p:cNvGrpSpPr>
            <a:grpSpLocks noChangeAspect="1"/>
          </p:cNvGrpSpPr>
          <p:nvPr/>
        </p:nvGrpSpPr>
        <p:grpSpPr>
          <a:xfrm>
            <a:off x="3609948" y="4216660"/>
            <a:ext cx="2167931" cy="282467"/>
            <a:chOff x="6420731" y="4429435"/>
            <a:chExt cx="2356759" cy="31385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820E055-D127-8A26-F3A5-7FAF74459F4F}"/>
                </a:ext>
              </a:extLst>
            </p:cNvPr>
            <p:cNvSpPr txBox="1"/>
            <p:nvPr/>
          </p:nvSpPr>
          <p:spPr>
            <a:xfrm rot="16200000">
              <a:off x="6553933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1E5652-12C5-0513-AF5F-C83051C6A5E6}"/>
                </a:ext>
              </a:extLst>
            </p:cNvPr>
            <p:cNvSpPr txBox="1"/>
            <p:nvPr/>
          </p:nvSpPr>
          <p:spPr>
            <a:xfrm rot="16200000">
              <a:off x="6668964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7B5C04-D702-CE9E-26D0-B08788F46884}"/>
                </a:ext>
              </a:extLst>
            </p:cNvPr>
            <p:cNvSpPr txBox="1"/>
            <p:nvPr/>
          </p:nvSpPr>
          <p:spPr>
            <a:xfrm rot="16200000">
              <a:off x="6791425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330E98-CA96-28E8-5928-B7C09BDCD8AD}"/>
                </a:ext>
              </a:extLst>
            </p:cNvPr>
            <p:cNvSpPr txBox="1"/>
            <p:nvPr/>
          </p:nvSpPr>
          <p:spPr>
            <a:xfrm rot="16200000">
              <a:off x="6907394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934AF2-76E6-CC8D-BA9B-917ED824E8BF}"/>
                </a:ext>
              </a:extLst>
            </p:cNvPr>
            <p:cNvSpPr txBox="1"/>
            <p:nvPr/>
          </p:nvSpPr>
          <p:spPr>
            <a:xfrm rot="16200000">
              <a:off x="7028216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3E5016-CEA7-44ED-F8CC-8B1A78E8E998}"/>
                </a:ext>
              </a:extLst>
            </p:cNvPr>
            <p:cNvSpPr txBox="1"/>
            <p:nvPr/>
          </p:nvSpPr>
          <p:spPr>
            <a:xfrm rot="16200000">
              <a:off x="7150776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A9411D-785A-1CD8-DE3F-28CBAE805733}"/>
                </a:ext>
              </a:extLst>
            </p:cNvPr>
            <p:cNvSpPr txBox="1"/>
            <p:nvPr/>
          </p:nvSpPr>
          <p:spPr>
            <a:xfrm rot="16200000">
              <a:off x="7262686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7F58C92-4600-3387-4889-9735FD73CC03}"/>
                </a:ext>
              </a:extLst>
            </p:cNvPr>
            <p:cNvSpPr txBox="1"/>
            <p:nvPr/>
          </p:nvSpPr>
          <p:spPr>
            <a:xfrm rot="16200000">
              <a:off x="7632390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74336D-8753-7156-1C10-6179A22E7D40}"/>
                </a:ext>
              </a:extLst>
            </p:cNvPr>
            <p:cNvSpPr txBox="1"/>
            <p:nvPr/>
          </p:nvSpPr>
          <p:spPr>
            <a:xfrm rot="16200000">
              <a:off x="7745979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9A0AB-80F1-A578-7811-BF8E20A3077A}"/>
                </a:ext>
              </a:extLst>
            </p:cNvPr>
            <p:cNvSpPr txBox="1"/>
            <p:nvPr/>
          </p:nvSpPr>
          <p:spPr>
            <a:xfrm rot="16200000">
              <a:off x="7985547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7EE032E-FC91-DD75-3DB3-A308CE85DAC8}"/>
                </a:ext>
              </a:extLst>
            </p:cNvPr>
            <p:cNvSpPr txBox="1"/>
            <p:nvPr/>
          </p:nvSpPr>
          <p:spPr>
            <a:xfrm rot="16200000">
              <a:off x="8224647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17B2FE-21F3-58A6-5BE3-05469D8E8290}"/>
                </a:ext>
              </a:extLst>
            </p:cNvPr>
            <p:cNvSpPr txBox="1"/>
            <p:nvPr/>
          </p:nvSpPr>
          <p:spPr>
            <a:xfrm rot="16200000">
              <a:off x="8348034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614DA70-761D-5795-2173-CD5BBA1AD3C4}"/>
                </a:ext>
              </a:extLst>
            </p:cNvPr>
            <p:cNvSpPr txBox="1"/>
            <p:nvPr/>
          </p:nvSpPr>
          <p:spPr>
            <a:xfrm rot="16200000">
              <a:off x="8461644" y="4427426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625D105-7046-79E5-0E6F-5944F5E83F16}"/>
                </a:ext>
              </a:extLst>
            </p:cNvPr>
            <p:cNvSpPr txBox="1"/>
            <p:nvPr/>
          </p:nvSpPr>
          <p:spPr>
            <a:xfrm rot="16200000">
              <a:off x="7379443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C286B18-D783-785C-F517-3706A3616C5A}"/>
                </a:ext>
              </a:extLst>
            </p:cNvPr>
            <p:cNvSpPr txBox="1"/>
            <p:nvPr/>
          </p:nvSpPr>
          <p:spPr>
            <a:xfrm rot="16200000">
              <a:off x="7505991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9F60DFD-DC4E-ADB8-6A12-3769A376B7FE}"/>
                </a:ext>
              </a:extLst>
            </p:cNvPr>
            <p:cNvSpPr txBox="1"/>
            <p:nvPr/>
          </p:nvSpPr>
          <p:spPr>
            <a:xfrm rot="16200000">
              <a:off x="7862270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09CA835-8E0A-DBBE-5BF8-3FDDFFF67343}"/>
                </a:ext>
              </a:extLst>
            </p:cNvPr>
            <p:cNvSpPr txBox="1"/>
            <p:nvPr/>
          </p:nvSpPr>
          <p:spPr>
            <a:xfrm rot="16200000">
              <a:off x="8101518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2FB7241-C6FE-35E4-1345-F8D5A20B221B}"/>
                </a:ext>
              </a:extLst>
            </p:cNvPr>
            <p:cNvSpPr txBox="1"/>
            <p:nvPr/>
          </p:nvSpPr>
          <p:spPr>
            <a:xfrm rot="16200000">
              <a:off x="6422740" y="4427445"/>
              <a:ext cx="313837" cy="317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B0F92B6-F62D-5EE7-0186-C00772C7310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390017" y="3394969"/>
            <a:ext cx="7579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RISC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FE03F23-DABF-79FB-AB18-1A9DACD45412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905734" y="3934802"/>
            <a:ext cx="14977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RNA-induced Silencing Complex (RISC)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F7E8065-2CFA-7C8F-E562-224ACC11515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93329" y="3698174"/>
            <a:ext cx="83115" cy="16804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C463357-9C17-5FFD-B61E-D8EDAEA449D9}"/>
              </a:ext>
            </a:extLst>
          </p:cNvPr>
          <p:cNvGrpSpPr>
            <a:grpSpLocks noChangeAspect="1"/>
          </p:cNvGrpSpPr>
          <p:nvPr/>
        </p:nvGrpSpPr>
        <p:grpSpPr>
          <a:xfrm>
            <a:off x="1240769" y="2680671"/>
            <a:ext cx="1095067" cy="1289496"/>
            <a:chOff x="3793843" y="2729481"/>
            <a:chExt cx="1216736" cy="143277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579A5C5-90E0-C9A1-E180-B12CBD858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2695" y="3285406"/>
              <a:ext cx="1127884" cy="876851"/>
            </a:xfrm>
            <a:prstGeom prst="rect">
              <a:avLst/>
            </a:prstGeom>
          </p:spPr>
        </p:pic>
        <p:sp>
          <p:nvSpPr>
            <p:cNvPr id="93" name="Down Arrow 339">
              <a:extLst>
                <a:ext uri="{FF2B5EF4-FFF2-40B4-BE49-F238E27FC236}">
                  <a16:creationId xmlns:a16="http://schemas.microsoft.com/office/drawing/2014/main" id="{FAA5A8A8-8C01-204C-CFBE-00FE037FEC66}"/>
                </a:ext>
              </a:extLst>
            </p:cNvPr>
            <p:cNvSpPr/>
            <p:nvPr/>
          </p:nvSpPr>
          <p:spPr>
            <a:xfrm rot="1138542">
              <a:off x="4722325" y="2830821"/>
              <a:ext cx="282033" cy="491976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3F7AD7-76AE-B86F-8646-FE447918B03F}"/>
                </a:ext>
              </a:extLst>
            </p:cNvPr>
            <p:cNvSpPr txBox="1"/>
            <p:nvPr/>
          </p:nvSpPr>
          <p:spPr bwMode="auto">
            <a:xfrm>
              <a:off x="3793843" y="2729481"/>
              <a:ext cx="978861" cy="581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1. RISC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Loading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DB89B3-E691-C0A1-E02F-C60DAD2D26FD}"/>
              </a:ext>
            </a:extLst>
          </p:cNvPr>
          <p:cNvGrpSpPr>
            <a:grpSpLocks noChangeAspect="1"/>
          </p:cNvGrpSpPr>
          <p:nvPr/>
        </p:nvGrpSpPr>
        <p:grpSpPr>
          <a:xfrm>
            <a:off x="1413910" y="3260440"/>
            <a:ext cx="1961628" cy="2550285"/>
            <a:chOff x="4035367" y="3232598"/>
            <a:chExt cx="2179588" cy="2833648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C3694A9-37A6-5723-ACE2-2E20F80928B0}"/>
                </a:ext>
              </a:extLst>
            </p:cNvPr>
            <p:cNvSpPr/>
            <p:nvPr/>
          </p:nvSpPr>
          <p:spPr>
            <a:xfrm rot="14504710" flipH="1">
              <a:off x="4728466" y="3362025"/>
              <a:ext cx="1313080" cy="1054225"/>
            </a:xfrm>
            <a:prstGeom prst="arc">
              <a:avLst>
                <a:gd name="adj1" fmla="val 15689062"/>
                <a:gd name="adj2" fmla="val 19712274"/>
              </a:avLst>
            </a:prstGeom>
            <a:ln w="12700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A325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CA0F20A-6420-44DE-0397-77D34DF7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492334">
              <a:off x="5148224" y="4288382"/>
              <a:ext cx="509555" cy="723826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D1D3139-80B3-DAD7-581A-ADA43A71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624" y="5174277"/>
              <a:ext cx="1147331" cy="891969"/>
            </a:xfrm>
            <a:prstGeom prst="rect">
              <a:avLst/>
            </a:prstGeom>
          </p:spPr>
        </p:pic>
        <p:sp>
          <p:nvSpPr>
            <p:cNvPr id="99" name="Down Arrow 345">
              <a:extLst>
                <a:ext uri="{FF2B5EF4-FFF2-40B4-BE49-F238E27FC236}">
                  <a16:creationId xmlns:a16="http://schemas.microsoft.com/office/drawing/2014/main" id="{E85F305D-F4E5-5700-DB16-3A72846D3D15}"/>
                </a:ext>
              </a:extLst>
            </p:cNvPr>
            <p:cNvSpPr/>
            <p:nvPr/>
          </p:nvSpPr>
          <p:spPr>
            <a:xfrm rot="19699650">
              <a:off x="4963720" y="4598646"/>
              <a:ext cx="282033" cy="67181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2E19EA1-40DC-DF81-8A12-7227B11A3E55}"/>
                </a:ext>
              </a:extLst>
            </p:cNvPr>
            <p:cNvSpPr txBox="1"/>
            <p:nvPr/>
          </p:nvSpPr>
          <p:spPr bwMode="auto">
            <a:xfrm>
              <a:off x="4035367" y="4732141"/>
              <a:ext cx="1279596" cy="820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2. Sense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Strand Removal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5A01BBF-C6B1-FD00-8F2A-7EB5E1A72169}"/>
              </a:ext>
            </a:extLst>
          </p:cNvPr>
          <p:cNvGrpSpPr>
            <a:grpSpLocks noChangeAspect="1"/>
          </p:cNvGrpSpPr>
          <p:nvPr/>
        </p:nvGrpSpPr>
        <p:grpSpPr>
          <a:xfrm>
            <a:off x="3170151" y="5058476"/>
            <a:ext cx="1667027" cy="802374"/>
            <a:chOff x="5996375" y="5301562"/>
            <a:chExt cx="1852250" cy="891530"/>
          </a:xfrm>
        </p:grpSpPr>
        <p:sp>
          <p:nvSpPr>
            <p:cNvPr id="102" name="Down Arrow 348">
              <a:extLst>
                <a:ext uri="{FF2B5EF4-FFF2-40B4-BE49-F238E27FC236}">
                  <a16:creationId xmlns:a16="http://schemas.microsoft.com/office/drawing/2014/main" id="{87787F84-4C06-1D63-26CE-4ECA56B2CD38}"/>
                </a:ext>
              </a:extLst>
            </p:cNvPr>
            <p:cNvSpPr/>
            <p:nvPr/>
          </p:nvSpPr>
          <p:spPr>
            <a:xfrm rot="15032935">
              <a:off x="6645000" y="5036175"/>
              <a:ext cx="282033" cy="812807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17E6D10-0550-879B-FF7D-A65457232840}"/>
                </a:ext>
              </a:extLst>
            </p:cNvPr>
            <p:cNvSpPr txBox="1"/>
            <p:nvPr/>
          </p:nvSpPr>
          <p:spPr bwMode="auto">
            <a:xfrm>
              <a:off x="5996375" y="5611735"/>
              <a:ext cx="1852250" cy="581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3. Target Recognition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5367557-6BED-5D73-8DD4-B977FF620342}"/>
              </a:ext>
            </a:extLst>
          </p:cNvPr>
          <p:cNvGrpSpPr>
            <a:grpSpLocks noChangeAspect="1"/>
          </p:cNvGrpSpPr>
          <p:nvPr/>
        </p:nvGrpSpPr>
        <p:grpSpPr>
          <a:xfrm>
            <a:off x="3812389" y="3149904"/>
            <a:ext cx="1207923" cy="554165"/>
            <a:chOff x="6405037" y="3412121"/>
            <a:chExt cx="1342137" cy="615739"/>
          </a:xfrm>
        </p:grpSpPr>
        <p:sp>
          <p:nvSpPr>
            <p:cNvPr id="105" name="Down Arrow 351">
              <a:extLst>
                <a:ext uri="{FF2B5EF4-FFF2-40B4-BE49-F238E27FC236}">
                  <a16:creationId xmlns:a16="http://schemas.microsoft.com/office/drawing/2014/main" id="{E62A3EE0-0515-AC69-5734-F4E845108DCF}"/>
                </a:ext>
              </a:extLst>
            </p:cNvPr>
            <p:cNvSpPr/>
            <p:nvPr/>
          </p:nvSpPr>
          <p:spPr>
            <a:xfrm rot="10386139">
              <a:off x="7465141" y="3412121"/>
              <a:ext cx="282033" cy="448937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7017A9F-CD45-BA7D-45AE-D2CCDE31768B}"/>
                </a:ext>
              </a:extLst>
            </p:cNvPr>
            <p:cNvSpPr txBox="1"/>
            <p:nvPr/>
          </p:nvSpPr>
          <p:spPr bwMode="auto">
            <a:xfrm>
              <a:off x="6405037" y="3446505"/>
              <a:ext cx="1160713" cy="581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 pitchFamily="34" charset="0"/>
                </a:rPr>
                <a:t>4. Target Cleavage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1F9D9EB-2FB0-B1BD-C093-24A3C7936604}"/>
              </a:ext>
            </a:extLst>
          </p:cNvPr>
          <p:cNvGrpSpPr>
            <a:grpSpLocks noChangeAspect="1"/>
          </p:cNvGrpSpPr>
          <p:nvPr/>
        </p:nvGrpSpPr>
        <p:grpSpPr>
          <a:xfrm>
            <a:off x="3065806" y="1982680"/>
            <a:ext cx="2665532" cy="1021623"/>
            <a:chOff x="5843004" y="2150274"/>
            <a:chExt cx="2874792" cy="113513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B99400-55E6-6886-6327-D6A45DDBB41A}"/>
                </a:ext>
              </a:extLst>
            </p:cNvPr>
            <p:cNvGrpSpPr/>
            <p:nvPr/>
          </p:nvGrpSpPr>
          <p:grpSpPr>
            <a:xfrm>
              <a:off x="5843004" y="2150274"/>
              <a:ext cx="2813682" cy="1135132"/>
              <a:chOff x="6056299" y="3979008"/>
              <a:chExt cx="2813682" cy="113513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4A04B83-2C99-7A4C-6CE9-9541A09FA95C}"/>
                  </a:ext>
                </a:extLst>
              </p:cNvPr>
              <p:cNvSpPr/>
              <p:nvPr/>
            </p:nvSpPr>
            <p:spPr>
              <a:xfrm>
                <a:off x="6342982" y="3979008"/>
                <a:ext cx="2526999" cy="1135132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E1F0FF"/>
                  </a:gs>
                  <a:gs pos="97000">
                    <a:schemeClr val="tx2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rgbClr val="89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FDE097A5-F756-9B8A-A1C8-470E9D755BCD}"/>
                  </a:ext>
                </a:extLst>
              </p:cNvPr>
              <p:cNvGrpSpPr/>
              <p:nvPr/>
            </p:nvGrpSpPr>
            <p:grpSpPr>
              <a:xfrm>
                <a:off x="6056299" y="4655323"/>
                <a:ext cx="629219" cy="403716"/>
                <a:chOff x="6056299" y="4655323"/>
                <a:chExt cx="629219" cy="403716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765BE18-8877-E1C1-613E-845D0790063E}"/>
                    </a:ext>
                  </a:extLst>
                </p:cNvPr>
                <p:cNvSpPr/>
                <p:nvPr/>
              </p:nvSpPr>
              <p:spPr>
                <a:xfrm rot="2340854">
                  <a:off x="6056299" y="4655323"/>
                  <a:ext cx="629219" cy="40371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8E6B5">
                        <a:shade val="30000"/>
                        <a:satMod val="115000"/>
                      </a:srgbClr>
                    </a:gs>
                    <a:gs pos="50000">
                      <a:srgbClr val="A8E6B5">
                        <a:shade val="67500"/>
                        <a:satMod val="115000"/>
                      </a:srgbClr>
                    </a:gs>
                    <a:gs pos="100000">
                      <a:srgbClr val="A8E6B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B2038CE-F650-2522-2CBA-488395886E40}"/>
                    </a:ext>
                  </a:extLst>
                </p:cNvPr>
                <p:cNvSpPr/>
                <p:nvPr/>
              </p:nvSpPr>
              <p:spPr>
                <a:xfrm>
                  <a:off x="6311055" y="4672181"/>
                  <a:ext cx="239635" cy="233363"/>
                </a:xfrm>
                <a:prstGeom prst="ellipse">
                  <a:avLst/>
                </a:prstGeom>
                <a:solidFill>
                  <a:srgbClr val="8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3BCFC4C-69C2-D1DA-39B3-EFEE42AC68AA}"/>
                </a:ext>
              </a:extLst>
            </p:cNvPr>
            <p:cNvGrpSpPr/>
            <p:nvPr/>
          </p:nvGrpSpPr>
          <p:grpSpPr>
            <a:xfrm>
              <a:off x="6117190" y="2844138"/>
              <a:ext cx="2600606" cy="264015"/>
              <a:chOff x="6310943" y="4650296"/>
              <a:chExt cx="2600606" cy="26401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2F79849-C8A1-E89E-AA2A-146DFCC5A668}"/>
                  </a:ext>
                </a:extLst>
              </p:cNvPr>
              <p:cNvGrpSpPr/>
              <p:nvPr/>
            </p:nvGrpSpPr>
            <p:grpSpPr>
              <a:xfrm>
                <a:off x="6421683" y="4650296"/>
                <a:ext cx="2489866" cy="264015"/>
                <a:chOff x="5186644" y="4626079"/>
                <a:chExt cx="2406020" cy="240013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D5F64815-43A0-530D-0984-0A6759FA4CF0}"/>
                    </a:ext>
                  </a:extLst>
                </p:cNvPr>
                <p:cNvGrpSpPr/>
                <p:nvPr/>
              </p:nvGrpSpPr>
              <p:grpSpPr>
                <a:xfrm>
                  <a:off x="5186644" y="4626079"/>
                  <a:ext cx="2184611" cy="138658"/>
                  <a:chOff x="5274741" y="3021763"/>
                  <a:chExt cx="3035753" cy="177766"/>
                </a:xfrm>
                <a:solidFill>
                  <a:srgbClr val="C00000"/>
                </a:solidFill>
              </p:grpSpPr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42534A26-DF04-3E25-ABC7-D536AC93E7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74741" y="3056919"/>
                    <a:ext cx="144014" cy="142610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447BD55D-6A60-FE97-9CF2-55DB7D0633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35731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E59EA0A3-457B-AE7E-58A8-B1B5FA0EC4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94682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8EDEFA72-6FF9-6F80-FF52-41C5CC0F68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75661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6C46DB23-C4D3-A5A6-F05B-A79ED2BC7F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91765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03B28717-89A6-5BFF-6AE8-D38E2D296C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78629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BE9E2C66-081C-0053-1744-474CDF95E0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23858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862BCFAD-B21C-D70A-B3DD-0A5ADA104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98607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95E30F61-1F1E-6036-6A92-E420A1E3F58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558354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C171F6AE-8CA4-0A7E-9EC4-0555A36F32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20828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1C35CB12-45E7-8BCD-587B-2CBA61A7AD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88058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7A44150C-1A7C-8EF4-AE3B-5C2C579051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43125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7561D010-4E74-943D-7529-BC056C6CF4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0284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B92027F0-0F80-397F-16E9-39A3ECD2F7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255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5A758AAA-F5A0-269F-F8C7-32F723E585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174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DAF2C9FE-FDEE-1C20-9EFC-59AD57666E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84506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G</a:t>
                    </a: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66E60550-B148-60EA-D27C-425E06A6C1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5601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U</a:t>
                    </a: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58957D2D-C11D-AFA1-AE26-D14CA96C7B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04552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0864DDB-A1E9-7FD5-E9A4-8A0DF264D6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166480" y="3021763"/>
                    <a:ext cx="144014" cy="142611"/>
                  </a:xfrm>
                  <a:prstGeom prst="ellipse">
                    <a:avLst/>
                  </a:prstGeom>
                  <a:grpFill/>
                  <a:ln>
                    <a:solidFill>
                      <a:srgbClr val="C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A</a:t>
                    </a:r>
                  </a:p>
                </p:txBody>
              </p: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A75542F2-3EEF-22E7-B0DD-4E79BCB1B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7374676" y="4681694"/>
                  <a:ext cx="113737" cy="12208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9525"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</a:t>
                  </a: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EF715C7F-8057-1EF6-EFFC-48B673996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 flipV="1">
                  <a:off x="7478927" y="4744010"/>
                  <a:ext cx="113737" cy="12208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9525"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4234479-D11F-42A9-FD06-599FF1E86D06}"/>
                  </a:ext>
                </a:extLst>
              </p:cNvPr>
              <p:cNvSpPr/>
              <p:nvPr/>
            </p:nvSpPr>
            <p:spPr>
              <a:xfrm>
                <a:off x="6310943" y="4724791"/>
                <a:ext cx="119930" cy="128144"/>
              </a:xfrm>
              <a:prstGeom prst="ellipse">
                <a:avLst/>
              </a:prstGeom>
              <a:solidFill>
                <a:srgbClr val="A13D4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B9BF84F-53F9-8E93-C0C1-701D9CEEC200}"/>
              </a:ext>
            </a:extLst>
          </p:cNvPr>
          <p:cNvGrpSpPr>
            <a:grpSpLocks noChangeAspect="1"/>
          </p:cNvGrpSpPr>
          <p:nvPr/>
        </p:nvGrpSpPr>
        <p:grpSpPr>
          <a:xfrm>
            <a:off x="3424633" y="2411204"/>
            <a:ext cx="2195205" cy="288862"/>
            <a:chOff x="6413418" y="4425890"/>
            <a:chExt cx="2371385" cy="320961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316574A-7D4D-4597-3C1A-5C0390251A6F}"/>
                </a:ext>
              </a:extLst>
            </p:cNvPr>
            <p:cNvSpPr txBox="1"/>
            <p:nvPr/>
          </p:nvSpPr>
          <p:spPr>
            <a:xfrm rot="16200000">
              <a:off x="6550369" y="4420131"/>
              <a:ext cx="320960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622ACD6-1449-58FE-C5FC-0A0D1B88A97C}"/>
                </a:ext>
              </a:extLst>
            </p:cNvPr>
            <p:cNvSpPr txBox="1"/>
            <p:nvPr/>
          </p:nvSpPr>
          <p:spPr>
            <a:xfrm rot="16200000">
              <a:off x="6665401" y="4420131"/>
              <a:ext cx="320960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2042083-0DAF-5C44-C9EE-46C9811FF917}"/>
                </a:ext>
              </a:extLst>
            </p:cNvPr>
            <p:cNvSpPr txBox="1"/>
            <p:nvPr/>
          </p:nvSpPr>
          <p:spPr>
            <a:xfrm rot="16200000">
              <a:off x="6787866" y="4420132"/>
              <a:ext cx="320960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FA5D525-B001-DE98-3961-1A33E92202F0}"/>
                </a:ext>
              </a:extLst>
            </p:cNvPr>
            <p:cNvSpPr txBox="1"/>
            <p:nvPr/>
          </p:nvSpPr>
          <p:spPr>
            <a:xfrm rot="16200000">
              <a:off x="6903830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3EB7026-F54F-557C-8CC4-0E4FBB794B7E}"/>
                </a:ext>
              </a:extLst>
            </p:cNvPr>
            <p:cNvSpPr txBox="1"/>
            <p:nvPr/>
          </p:nvSpPr>
          <p:spPr>
            <a:xfrm rot="16200000">
              <a:off x="7024654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14B0E6C-E8F0-9CA4-59B4-6614BAC97CB7}"/>
                </a:ext>
              </a:extLst>
            </p:cNvPr>
            <p:cNvSpPr txBox="1"/>
            <p:nvPr/>
          </p:nvSpPr>
          <p:spPr>
            <a:xfrm rot="16200000">
              <a:off x="7147212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110F4F6-C315-C722-5F9E-006D7096378A}"/>
                </a:ext>
              </a:extLst>
            </p:cNvPr>
            <p:cNvSpPr txBox="1"/>
            <p:nvPr/>
          </p:nvSpPr>
          <p:spPr>
            <a:xfrm rot="16200000">
              <a:off x="7259124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B94DDBF-AF19-E278-F03E-2D29900347F1}"/>
                </a:ext>
              </a:extLst>
            </p:cNvPr>
            <p:cNvSpPr txBox="1"/>
            <p:nvPr/>
          </p:nvSpPr>
          <p:spPr>
            <a:xfrm rot="16200000">
              <a:off x="7628826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A14F035-B3EA-7396-9917-4B510FA89CE5}"/>
                </a:ext>
              </a:extLst>
            </p:cNvPr>
            <p:cNvSpPr txBox="1"/>
            <p:nvPr/>
          </p:nvSpPr>
          <p:spPr>
            <a:xfrm rot="16200000">
              <a:off x="7742416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5C34B8A-9B71-F822-3D91-185E1CC74AD3}"/>
                </a:ext>
              </a:extLst>
            </p:cNvPr>
            <p:cNvSpPr txBox="1"/>
            <p:nvPr/>
          </p:nvSpPr>
          <p:spPr>
            <a:xfrm rot="16200000">
              <a:off x="7981988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A7A3B30-1EC9-D121-DF92-577633D1AD49}"/>
                </a:ext>
              </a:extLst>
            </p:cNvPr>
            <p:cNvSpPr txBox="1"/>
            <p:nvPr/>
          </p:nvSpPr>
          <p:spPr>
            <a:xfrm rot="16200000">
              <a:off x="8221086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757AA-BC75-E66D-1E84-8433E7043DD4}"/>
                </a:ext>
              </a:extLst>
            </p:cNvPr>
            <p:cNvSpPr txBox="1"/>
            <p:nvPr/>
          </p:nvSpPr>
          <p:spPr>
            <a:xfrm rot="16200000">
              <a:off x="8344474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ECC51B4-5D7F-9139-A3E2-5DA3711B7636}"/>
                </a:ext>
              </a:extLst>
            </p:cNvPr>
            <p:cNvSpPr txBox="1"/>
            <p:nvPr/>
          </p:nvSpPr>
          <p:spPr>
            <a:xfrm rot="16200000">
              <a:off x="8458083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C220039-4860-A959-38E4-7E613C74B08D}"/>
                </a:ext>
              </a:extLst>
            </p:cNvPr>
            <p:cNvSpPr txBox="1"/>
            <p:nvPr/>
          </p:nvSpPr>
          <p:spPr>
            <a:xfrm rot="16200000">
              <a:off x="7375880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0AF69B-288E-08C1-8A27-E2CB7ECB22DC}"/>
                </a:ext>
              </a:extLst>
            </p:cNvPr>
            <p:cNvSpPr txBox="1"/>
            <p:nvPr/>
          </p:nvSpPr>
          <p:spPr>
            <a:xfrm rot="16200000">
              <a:off x="7502429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EA50699-98D7-1277-EED1-7D261A1B61D0}"/>
                </a:ext>
              </a:extLst>
            </p:cNvPr>
            <p:cNvSpPr txBox="1"/>
            <p:nvPr/>
          </p:nvSpPr>
          <p:spPr>
            <a:xfrm rot="16200000">
              <a:off x="7858707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6DAD8E1-62FF-810A-0E20-04D218E188EA}"/>
                </a:ext>
              </a:extLst>
            </p:cNvPr>
            <p:cNvSpPr txBox="1"/>
            <p:nvPr/>
          </p:nvSpPr>
          <p:spPr>
            <a:xfrm rot="16200000">
              <a:off x="8097955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837E029-6D50-AFE8-0AB4-984341B192B0}"/>
                </a:ext>
              </a:extLst>
            </p:cNvPr>
            <p:cNvSpPr txBox="1"/>
            <p:nvPr/>
          </p:nvSpPr>
          <p:spPr>
            <a:xfrm rot="16200000">
              <a:off x="6419176" y="4420132"/>
              <a:ext cx="320961" cy="332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≡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2B15F-E5FB-EC60-D359-7BEEC7B6FD6B}"/>
              </a:ext>
            </a:extLst>
          </p:cNvPr>
          <p:cNvGrpSpPr>
            <a:grpSpLocks noChangeAspect="1"/>
          </p:cNvGrpSpPr>
          <p:nvPr/>
        </p:nvGrpSpPr>
        <p:grpSpPr>
          <a:xfrm>
            <a:off x="3137945" y="2386992"/>
            <a:ext cx="1381367" cy="106933"/>
            <a:chOff x="5848709" y="798980"/>
            <a:chExt cx="1468960" cy="118813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1509AC1-FF28-8463-221B-93266E833404}"/>
                </a:ext>
              </a:extLst>
            </p:cNvPr>
            <p:cNvCxnSpPr/>
            <p:nvPr/>
          </p:nvCxnSpPr>
          <p:spPr>
            <a:xfrm flipV="1">
              <a:off x="5848709" y="852118"/>
              <a:ext cx="1468960" cy="12536"/>
            </a:xfrm>
            <a:prstGeom prst="line">
              <a:avLst/>
            </a:prstGeom>
            <a:solidFill>
              <a:srgbClr val="002060"/>
            </a:solidFill>
            <a:ln w="19050">
              <a:solidFill>
                <a:srgbClr val="00206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99665A8-EC25-71A1-A81A-252AC91DFC9C}"/>
                </a:ext>
              </a:extLst>
            </p:cNvPr>
            <p:cNvGrpSpPr/>
            <p:nvPr/>
          </p:nvGrpSpPr>
          <p:grpSpPr>
            <a:xfrm>
              <a:off x="6132071" y="798980"/>
              <a:ext cx="1185598" cy="118813"/>
              <a:chOff x="6132071" y="798980"/>
              <a:chExt cx="1185598" cy="118813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70BC07ED-55E6-67D8-D45D-0208D4EC32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2071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DE71E7A-738A-C704-B1EA-C161FDDC71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52177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EDC7F19E-19F2-0DEA-8F07-EC02376A0C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70685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EED8E37-AE36-5725-5354-D2FB627100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91413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</a:t>
                </a: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F49988E-C5D7-0E43-50AC-84B5CC35B5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1481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FAAD493-AE7B-94D6-939C-3B274F92A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1498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33A946EF-FD43-5C03-D3ED-3ACCDC4E16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0755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C6B7635-A180-59A1-1BD0-BAABC7DD3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0062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C33E313C-A834-F581-33BB-B94945E8EC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163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A65084D-B24B-D17E-4B3F-F86AEA8E2E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0298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</a:t>
                </a:r>
              </a:p>
            </p:txBody>
          </p:sp>
        </p:grpSp>
      </p:grpSp>
      <p:grpSp>
        <p:nvGrpSpPr>
          <p:cNvPr id="170" name="Group 815">
            <a:extLst>
              <a:ext uri="{FF2B5EF4-FFF2-40B4-BE49-F238E27FC236}">
                <a16:creationId xmlns:a16="http://schemas.microsoft.com/office/drawing/2014/main" id="{EEDC36B3-D630-5617-1BF8-34E469B41E6D}"/>
              </a:ext>
            </a:extLst>
          </p:cNvPr>
          <p:cNvGrpSpPr>
            <a:grpSpLocks noChangeAspect="1"/>
          </p:cNvGrpSpPr>
          <p:nvPr/>
        </p:nvGrpSpPr>
        <p:grpSpPr bwMode="auto">
          <a:xfrm rot="8751550">
            <a:off x="4445885" y="2125006"/>
            <a:ext cx="403825" cy="302175"/>
            <a:chOff x="3519" y="3076"/>
            <a:chExt cx="339" cy="340"/>
          </a:xfrm>
        </p:grpSpPr>
        <p:grpSp>
          <p:nvGrpSpPr>
            <p:cNvPr id="171" name="Group 816">
              <a:extLst>
                <a:ext uri="{FF2B5EF4-FFF2-40B4-BE49-F238E27FC236}">
                  <a16:creationId xmlns:a16="http://schemas.microsoft.com/office/drawing/2014/main" id="{590044C1-F6A3-B65D-3366-653713EFB439}"/>
                </a:ext>
              </a:extLst>
            </p:cNvPr>
            <p:cNvGrpSpPr>
              <a:grpSpLocks/>
            </p:cNvGrpSpPr>
            <p:nvPr/>
          </p:nvGrpSpPr>
          <p:grpSpPr bwMode="auto">
            <a:xfrm rot="-7916232">
              <a:off x="3533" y="3071"/>
              <a:ext cx="319" cy="330"/>
              <a:chOff x="3460" y="2802"/>
              <a:chExt cx="319" cy="330"/>
            </a:xfrm>
          </p:grpSpPr>
          <p:sp>
            <p:nvSpPr>
              <p:cNvPr id="173" name="Freeform 817">
                <a:extLst>
                  <a:ext uri="{FF2B5EF4-FFF2-40B4-BE49-F238E27FC236}">
                    <a16:creationId xmlns:a16="http://schemas.microsoft.com/office/drawing/2014/main" id="{F7E78C95-DB0B-E425-B23D-A7BE922BB6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5400000">
                <a:off x="3450" y="2975"/>
                <a:ext cx="167" cy="148"/>
              </a:xfrm>
              <a:custGeom>
                <a:avLst/>
                <a:gdLst>
                  <a:gd name="T0" fmla="*/ 0 w 643"/>
                  <a:gd name="T1" fmla="*/ 0 h 574"/>
                  <a:gd name="T2" fmla="*/ 0 w 643"/>
                  <a:gd name="T3" fmla="*/ 0 h 574"/>
                  <a:gd name="T4" fmla="*/ 0 w 643"/>
                  <a:gd name="T5" fmla="*/ 0 h 574"/>
                  <a:gd name="T6" fmla="*/ 0 w 643"/>
                  <a:gd name="T7" fmla="*/ 0 h 574"/>
                  <a:gd name="T8" fmla="*/ 0 w 643"/>
                  <a:gd name="T9" fmla="*/ 0 h 574"/>
                  <a:gd name="T10" fmla="*/ 0 w 643"/>
                  <a:gd name="T11" fmla="*/ 0 h 574"/>
                  <a:gd name="T12" fmla="*/ 0 w 643"/>
                  <a:gd name="T13" fmla="*/ 0 h 574"/>
                  <a:gd name="T14" fmla="*/ 0 w 643"/>
                  <a:gd name="T15" fmla="*/ 0 h 574"/>
                  <a:gd name="T16" fmla="*/ 0 w 643"/>
                  <a:gd name="T17" fmla="*/ 0 h 574"/>
                  <a:gd name="T18" fmla="*/ 0 w 643"/>
                  <a:gd name="T19" fmla="*/ 0 h 574"/>
                  <a:gd name="T20" fmla="*/ 0 w 643"/>
                  <a:gd name="T21" fmla="*/ 0 h 574"/>
                  <a:gd name="T22" fmla="*/ 0 w 643"/>
                  <a:gd name="T23" fmla="*/ 0 h 57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43"/>
                  <a:gd name="T37" fmla="*/ 0 h 574"/>
                  <a:gd name="T38" fmla="*/ 643 w 643"/>
                  <a:gd name="T39" fmla="*/ 574 h 57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43" h="574">
                    <a:moveTo>
                      <a:pt x="552" y="574"/>
                    </a:moveTo>
                    <a:lnTo>
                      <a:pt x="643" y="482"/>
                    </a:lnTo>
                    <a:lnTo>
                      <a:pt x="231" y="83"/>
                    </a:lnTo>
                    <a:lnTo>
                      <a:pt x="202" y="54"/>
                    </a:lnTo>
                    <a:lnTo>
                      <a:pt x="173" y="32"/>
                    </a:lnTo>
                    <a:lnTo>
                      <a:pt x="147" y="19"/>
                    </a:lnTo>
                    <a:lnTo>
                      <a:pt x="126" y="9"/>
                    </a:lnTo>
                    <a:lnTo>
                      <a:pt x="96" y="2"/>
                    </a:lnTo>
                    <a:lnTo>
                      <a:pt x="65" y="0"/>
                    </a:lnTo>
                    <a:lnTo>
                      <a:pt x="26" y="5"/>
                    </a:lnTo>
                    <a:lnTo>
                      <a:pt x="0" y="13"/>
                    </a:lnTo>
                    <a:lnTo>
                      <a:pt x="552" y="574"/>
                    </a:lnTo>
                  </a:path>
                </a:pathLst>
              </a:custGeom>
              <a:solidFill>
                <a:srgbClr val="FF0000"/>
              </a:solidFill>
              <a:ln w="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818">
                <a:extLst>
                  <a:ext uri="{FF2B5EF4-FFF2-40B4-BE49-F238E27FC236}">
                    <a16:creationId xmlns:a16="http://schemas.microsoft.com/office/drawing/2014/main" id="{894C15C6-5765-173F-99FD-9CE88EC50E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5400000">
                <a:off x="3633" y="2849"/>
                <a:ext cx="135" cy="143"/>
              </a:xfrm>
              <a:custGeom>
                <a:avLst/>
                <a:gdLst/>
                <a:ahLst/>
                <a:cxnLst>
                  <a:cxn ang="0">
                    <a:pos x="407" y="450"/>
                  </a:cxn>
                  <a:cxn ang="0">
                    <a:pos x="379" y="469"/>
                  </a:cxn>
                  <a:cxn ang="0">
                    <a:pos x="342" y="479"/>
                  </a:cxn>
                  <a:cxn ang="0">
                    <a:pos x="285" y="477"/>
                  </a:cxn>
                  <a:cxn ang="0">
                    <a:pos x="226" y="454"/>
                  </a:cxn>
                  <a:cxn ang="0">
                    <a:pos x="182" y="420"/>
                  </a:cxn>
                  <a:cxn ang="0">
                    <a:pos x="148" y="375"/>
                  </a:cxn>
                  <a:cxn ang="0">
                    <a:pos x="130" y="332"/>
                  </a:cxn>
                  <a:cxn ang="0">
                    <a:pos x="124" y="300"/>
                  </a:cxn>
                  <a:cxn ang="0">
                    <a:pos x="125" y="256"/>
                  </a:cxn>
                  <a:cxn ang="0">
                    <a:pos x="138" y="218"/>
                  </a:cxn>
                  <a:cxn ang="0">
                    <a:pos x="163" y="185"/>
                  </a:cxn>
                  <a:cxn ang="0">
                    <a:pos x="197" y="162"/>
                  </a:cxn>
                  <a:cxn ang="0">
                    <a:pos x="228" y="152"/>
                  </a:cxn>
                  <a:cxn ang="0">
                    <a:pos x="267" y="151"/>
                  </a:cxn>
                  <a:cxn ang="0">
                    <a:pos x="307" y="159"/>
                  </a:cxn>
                  <a:cxn ang="0">
                    <a:pos x="343" y="175"/>
                  </a:cxn>
                  <a:cxn ang="0">
                    <a:pos x="380" y="201"/>
                  </a:cxn>
                  <a:cxn ang="0">
                    <a:pos x="407" y="229"/>
                  </a:cxn>
                  <a:cxn ang="0">
                    <a:pos x="430" y="259"/>
                  </a:cxn>
                  <a:cxn ang="0">
                    <a:pos x="446" y="296"/>
                  </a:cxn>
                  <a:cxn ang="0">
                    <a:pos x="451" y="332"/>
                  </a:cxn>
                  <a:cxn ang="0">
                    <a:pos x="450" y="377"/>
                  </a:cxn>
                  <a:cxn ang="0">
                    <a:pos x="440" y="408"/>
                  </a:cxn>
                  <a:cxn ang="0">
                    <a:pos x="422" y="435"/>
                  </a:cxn>
                  <a:cxn ang="0">
                    <a:pos x="493" y="470"/>
                  </a:cxn>
                  <a:cxn ang="0">
                    <a:pos x="511" y="429"/>
                  </a:cxn>
                  <a:cxn ang="0">
                    <a:pos x="519" y="379"/>
                  </a:cxn>
                  <a:cxn ang="0">
                    <a:pos x="517" y="324"/>
                  </a:cxn>
                  <a:cxn ang="0">
                    <a:pos x="507" y="287"/>
                  </a:cxn>
                  <a:cxn ang="0">
                    <a:pos x="489" y="241"/>
                  </a:cxn>
                  <a:cxn ang="0">
                    <a:pos x="462" y="202"/>
                  </a:cxn>
                  <a:cxn ang="0">
                    <a:pos x="428" y="164"/>
                  </a:cxn>
                  <a:cxn ang="0">
                    <a:pos x="388" y="132"/>
                  </a:cxn>
                  <a:cxn ang="0">
                    <a:pos x="343" y="107"/>
                  </a:cxn>
                  <a:cxn ang="0">
                    <a:pos x="304" y="95"/>
                  </a:cxn>
                  <a:cxn ang="0">
                    <a:pos x="252" y="88"/>
                  </a:cxn>
                  <a:cxn ang="0">
                    <a:pos x="204" y="92"/>
                  </a:cxn>
                  <a:cxn ang="0">
                    <a:pos x="171" y="101"/>
                  </a:cxn>
                  <a:cxn ang="0">
                    <a:pos x="60" y="0"/>
                  </a:cxn>
                  <a:cxn ang="0">
                    <a:pos x="91" y="166"/>
                  </a:cxn>
                  <a:cxn ang="0">
                    <a:pos x="73" y="200"/>
                  </a:cxn>
                  <a:cxn ang="0">
                    <a:pos x="62" y="235"/>
                  </a:cxn>
                  <a:cxn ang="0">
                    <a:pos x="58" y="272"/>
                  </a:cxn>
                  <a:cxn ang="0">
                    <a:pos x="64" y="324"/>
                  </a:cxn>
                  <a:cxn ang="0">
                    <a:pos x="78" y="374"/>
                  </a:cxn>
                  <a:cxn ang="0">
                    <a:pos x="98" y="412"/>
                  </a:cxn>
                  <a:cxn ang="0">
                    <a:pos x="122" y="447"/>
                  </a:cxn>
                  <a:cxn ang="0">
                    <a:pos x="153" y="479"/>
                  </a:cxn>
                  <a:cxn ang="0">
                    <a:pos x="214" y="521"/>
                  </a:cxn>
                  <a:cxn ang="0">
                    <a:pos x="259" y="542"/>
                  </a:cxn>
                  <a:cxn ang="0">
                    <a:pos x="304" y="552"/>
                  </a:cxn>
                  <a:cxn ang="0">
                    <a:pos x="340" y="555"/>
                  </a:cxn>
                  <a:cxn ang="0">
                    <a:pos x="382" y="550"/>
                  </a:cxn>
                  <a:cxn ang="0">
                    <a:pos x="416" y="537"/>
                  </a:cxn>
                  <a:cxn ang="0">
                    <a:pos x="450" y="517"/>
                  </a:cxn>
                  <a:cxn ang="0">
                    <a:pos x="479" y="490"/>
                  </a:cxn>
                </a:cxnLst>
                <a:rect l="0" t="0" r="r" b="b"/>
                <a:pathLst>
                  <a:path w="519" h="555">
                    <a:moveTo>
                      <a:pt x="422" y="435"/>
                    </a:moveTo>
                    <a:lnTo>
                      <a:pt x="407" y="450"/>
                    </a:lnTo>
                    <a:lnTo>
                      <a:pt x="392" y="462"/>
                    </a:lnTo>
                    <a:lnTo>
                      <a:pt x="379" y="469"/>
                    </a:lnTo>
                    <a:lnTo>
                      <a:pt x="360" y="476"/>
                    </a:lnTo>
                    <a:lnTo>
                      <a:pt x="342" y="479"/>
                    </a:lnTo>
                    <a:lnTo>
                      <a:pt x="315" y="482"/>
                    </a:lnTo>
                    <a:lnTo>
                      <a:pt x="285" y="477"/>
                    </a:lnTo>
                    <a:lnTo>
                      <a:pt x="255" y="469"/>
                    </a:lnTo>
                    <a:lnTo>
                      <a:pt x="226" y="454"/>
                    </a:lnTo>
                    <a:lnTo>
                      <a:pt x="204" y="439"/>
                    </a:lnTo>
                    <a:lnTo>
                      <a:pt x="182" y="420"/>
                    </a:lnTo>
                    <a:lnTo>
                      <a:pt x="164" y="398"/>
                    </a:lnTo>
                    <a:lnTo>
                      <a:pt x="148" y="375"/>
                    </a:lnTo>
                    <a:lnTo>
                      <a:pt x="135" y="348"/>
                    </a:lnTo>
                    <a:lnTo>
                      <a:pt x="130" y="332"/>
                    </a:lnTo>
                    <a:lnTo>
                      <a:pt x="126" y="316"/>
                    </a:lnTo>
                    <a:lnTo>
                      <a:pt x="124" y="300"/>
                    </a:lnTo>
                    <a:lnTo>
                      <a:pt x="122" y="279"/>
                    </a:lnTo>
                    <a:lnTo>
                      <a:pt x="125" y="256"/>
                    </a:lnTo>
                    <a:lnTo>
                      <a:pt x="130" y="235"/>
                    </a:lnTo>
                    <a:lnTo>
                      <a:pt x="138" y="218"/>
                    </a:lnTo>
                    <a:lnTo>
                      <a:pt x="149" y="200"/>
                    </a:lnTo>
                    <a:lnTo>
                      <a:pt x="163" y="185"/>
                    </a:lnTo>
                    <a:lnTo>
                      <a:pt x="181" y="171"/>
                    </a:lnTo>
                    <a:lnTo>
                      <a:pt x="197" y="162"/>
                    </a:lnTo>
                    <a:lnTo>
                      <a:pt x="214" y="155"/>
                    </a:lnTo>
                    <a:lnTo>
                      <a:pt x="228" y="152"/>
                    </a:lnTo>
                    <a:lnTo>
                      <a:pt x="248" y="151"/>
                    </a:lnTo>
                    <a:lnTo>
                      <a:pt x="267" y="151"/>
                    </a:lnTo>
                    <a:lnTo>
                      <a:pt x="288" y="153"/>
                    </a:lnTo>
                    <a:lnTo>
                      <a:pt x="307" y="159"/>
                    </a:lnTo>
                    <a:lnTo>
                      <a:pt x="324" y="166"/>
                    </a:lnTo>
                    <a:lnTo>
                      <a:pt x="343" y="175"/>
                    </a:lnTo>
                    <a:lnTo>
                      <a:pt x="359" y="186"/>
                    </a:lnTo>
                    <a:lnTo>
                      <a:pt x="380" y="201"/>
                    </a:lnTo>
                    <a:lnTo>
                      <a:pt x="393" y="214"/>
                    </a:lnTo>
                    <a:lnTo>
                      <a:pt x="407" y="229"/>
                    </a:lnTo>
                    <a:lnTo>
                      <a:pt x="417" y="241"/>
                    </a:lnTo>
                    <a:lnTo>
                      <a:pt x="430" y="259"/>
                    </a:lnTo>
                    <a:lnTo>
                      <a:pt x="440" y="278"/>
                    </a:lnTo>
                    <a:lnTo>
                      <a:pt x="446" y="296"/>
                    </a:lnTo>
                    <a:lnTo>
                      <a:pt x="449" y="310"/>
                    </a:lnTo>
                    <a:lnTo>
                      <a:pt x="451" y="332"/>
                    </a:lnTo>
                    <a:lnTo>
                      <a:pt x="452" y="353"/>
                    </a:lnTo>
                    <a:lnTo>
                      <a:pt x="450" y="377"/>
                    </a:lnTo>
                    <a:lnTo>
                      <a:pt x="447" y="390"/>
                    </a:lnTo>
                    <a:lnTo>
                      <a:pt x="440" y="408"/>
                    </a:lnTo>
                    <a:lnTo>
                      <a:pt x="432" y="424"/>
                    </a:lnTo>
                    <a:lnTo>
                      <a:pt x="422" y="435"/>
                    </a:lnTo>
                    <a:lnTo>
                      <a:pt x="479" y="490"/>
                    </a:lnTo>
                    <a:lnTo>
                      <a:pt x="493" y="470"/>
                    </a:lnTo>
                    <a:lnTo>
                      <a:pt x="502" y="451"/>
                    </a:lnTo>
                    <a:lnTo>
                      <a:pt x="511" y="429"/>
                    </a:lnTo>
                    <a:lnTo>
                      <a:pt x="516" y="404"/>
                    </a:lnTo>
                    <a:lnTo>
                      <a:pt x="519" y="379"/>
                    </a:lnTo>
                    <a:lnTo>
                      <a:pt x="519" y="354"/>
                    </a:lnTo>
                    <a:lnTo>
                      <a:pt x="517" y="324"/>
                    </a:lnTo>
                    <a:lnTo>
                      <a:pt x="513" y="303"/>
                    </a:lnTo>
                    <a:lnTo>
                      <a:pt x="507" y="287"/>
                    </a:lnTo>
                    <a:lnTo>
                      <a:pt x="500" y="266"/>
                    </a:lnTo>
                    <a:lnTo>
                      <a:pt x="489" y="241"/>
                    </a:lnTo>
                    <a:lnTo>
                      <a:pt x="477" y="223"/>
                    </a:lnTo>
                    <a:lnTo>
                      <a:pt x="462" y="202"/>
                    </a:lnTo>
                    <a:lnTo>
                      <a:pt x="448" y="184"/>
                    </a:lnTo>
                    <a:lnTo>
                      <a:pt x="428" y="164"/>
                    </a:lnTo>
                    <a:lnTo>
                      <a:pt x="407" y="147"/>
                    </a:lnTo>
                    <a:lnTo>
                      <a:pt x="388" y="132"/>
                    </a:lnTo>
                    <a:lnTo>
                      <a:pt x="361" y="117"/>
                    </a:lnTo>
                    <a:lnTo>
                      <a:pt x="343" y="107"/>
                    </a:lnTo>
                    <a:lnTo>
                      <a:pt x="321" y="99"/>
                    </a:lnTo>
                    <a:lnTo>
                      <a:pt x="304" y="95"/>
                    </a:lnTo>
                    <a:lnTo>
                      <a:pt x="277" y="90"/>
                    </a:lnTo>
                    <a:lnTo>
                      <a:pt x="252" y="88"/>
                    </a:lnTo>
                    <a:lnTo>
                      <a:pt x="223" y="89"/>
                    </a:lnTo>
                    <a:lnTo>
                      <a:pt x="204" y="92"/>
                    </a:lnTo>
                    <a:lnTo>
                      <a:pt x="186" y="96"/>
                    </a:lnTo>
                    <a:lnTo>
                      <a:pt x="171" y="101"/>
                    </a:lnTo>
                    <a:lnTo>
                      <a:pt x="159" y="107"/>
                    </a:lnTo>
                    <a:lnTo>
                      <a:pt x="60" y="0"/>
                    </a:lnTo>
                    <a:lnTo>
                      <a:pt x="0" y="57"/>
                    </a:lnTo>
                    <a:lnTo>
                      <a:pt x="91" y="166"/>
                    </a:lnTo>
                    <a:lnTo>
                      <a:pt x="81" y="184"/>
                    </a:lnTo>
                    <a:lnTo>
                      <a:pt x="73" y="200"/>
                    </a:lnTo>
                    <a:lnTo>
                      <a:pt x="66" y="218"/>
                    </a:lnTo>
                    <a:lnTo>
                      <a:pt x="62" y="235"/>
                    </a:lnTo>
                    <a:lnTo>
                      <a:pt x="59" y="253"/>
                    </a:lnTo>
                    <a:lnTo>
                      <a:pt x="58" y="272"/>
                    </a:lnTo>
                    <a:lnTo>
                      <a:pt x="60" y="297"/>
                    </a:lnTo>
                    <a:lnTo>
                      <a:pt x="64" y="324"/>
                    </a:lnTo>
                    <a:lnTo>
                      <a:pt x="69" y="348"/>
                    </a:lnTo>
                    <a:lnTo>
                      <a:pt x="78" y="374"/>
                    </a:lnTo>
                    <a:lnTo>
                      <a:pt x="87" y="392"/>
                    </a:lnTo>
                    <a:lnTo>
                      <a:pt x="98" y="412"/>
                    </a:lnTo>
                    <a:lnTo>
                      <a:pt x="110" y="432"/>
                    </a:lnTo>
                    <a:lnTo>
                      <a:pt x="122" y="447"/>
                    </a:lnTo>
                    <a:lnTo>
                      <a:pt x="137" y="462"/>
                    </a:lnTo>
                    <a:lnTo>
                      <a:pt x="153" y="479"/>
                    </a:lnTo>
                    <a:lnTo>
                      <a:pt x="183" y="502"/>
                    </a:lnTo>
                    <a:lnTo>
                      <a:pt x="214" y="521"/>
                    </a:lnTo>
                    <a:lnTo>
                      <a:pt x="235" y="532"/>
                    </a:lnTo>
                    <a:lnTo>
                      <a:pt x="259" y="542"/>
                    </a:lnTo>
                    <a:lnTo>
                      <a:pt x="282" y="549"/>
                    </a:lnTo>
                    <a:lnTo>
                      <a:pt x="304" y="552"/>
                    </a:lnTo>
                    <a:lnTo>
                      <a:pt x="318" y="554"/>
                    </a:lnTo>
                    <a:lnTo>
                      <a:pt x="340" y="555"/>
                    </a:lnTo>
                    <a:lnTo>
                      <a:pt x="361" y="553"/>
                    </a:lnTo>
                    <a:lnTo>
                      <a:pt x="382" y="550"/>
                    </a:lnTo>
                    <a:lnTo>
                      <a:pt x="400" y="543"/>
                    </a:lnTo>
                    <a:lnTo>
                      <a:pt x="416" y="537"/>
                    </a:lnTo>
                    <a:lnTo>
                      <a:pt x="434" y="528"/>
                    </a:lnTo>
                    <a:lnTo>
                      <a:pt x="450" y="517"/>
                    </a:lnTo>
                    <a:lnTo>
                      <a:pt x="466" y="504"/>
                    </a:lnTo>
                    <a:lnTo>
                      <a:pt x="479" y="490"/>
                    </a:lnTo>
                    <a:lnTo>
                      <a:pt x="422" y="435"/>
                    </a:lnTo>
                  </a:path>
                </a:pathLst>
              </a:custGeom>
              <a:solidFill>
                <a:srgbClr val="FF0000"/>
              </a:solidFill>
              <a:ln w="0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>
                <a:outerShdw dist="12700" dir="5400000" algn="ctr" rotWithShape="0">
                  <a:schemeClr val="tx1"/>
                </a:outerShdw>
              </a:effec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5" name="Freeform 819">
                <a:extLst>
                  <a:ext uri="{FF2B5EF4-FFF2-40B4-BE49-F238E27FC236}">
                    <a16:creationId xmlns:a16="http://schemas.microsoft.com/office/drawing/2014/main" id="{0879308D-6740-1CA6-F9CB-CE8D5A6424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5400000">
                <a:off x="3450" y="3005"/>
                <a:ext cx="167" cy="148"/>
              </a:xfrm>
              <a:custGeom>
                <a:avLst/>
                <a:gdLst/>
                <a:ahLst/>
                <a:cxnLst>
                  <a:cxn ang="0">
                    <a:pos x="552" y="574"/>
                  </a:cxn>
                  <a:cxn ang="0">
                    <a:pos x="643" y="482"/>
                  </a:cxn>
                  <a:cxn ang="0">
                    <a:pos x="231" y="83"/>
                  </a:cxn>
                  <a:cxn ang="0">
                    <a:pos x="202" y="54"/>
                  </a:cxn>
                  <a:cxn ang="0">
                    <a:pos x="173" y="32"/>
                  </a:cxn>
                  <a:cxn ang="0">
                    <a:pos x="147" y="19"/>
                  </a:cxn>
                  <a:cxn ang="0">
                    <a:pos x="126" y="9"/>
                  </a:cxn>
                  <a:cxn ang="0">
                    <a:pos x="96" y="2"/>
                  </a:cxn>
                  <a:cxn ang="0">
                    <a:pos x="65" y="0"/>
                  </a:cxn>
                  <a:cxn ang="0">
                    <a:pos x="26" y="5"/>
                  </a:cxn>
                  <a:cxn ang="0">
                    <a:pos x="0" y="13"/>
                  </a:cxn>
                  <a:cxn ang="0">
                    <a:pos x="552" y="574"/>
                  </a:cxn>
                </a:cxnLst>
                <a:rect l="0" t="0" r="r" b="b"/>
                <a:pathLst>
                  <a:path w="643" h="574">
                    <a:moveTo>
                      <a:pt x="552" y="574"/>
                    </a:moveTo>
                    <a:lnTo>
                      <a:pt x="643" y="482"/>
                    </a:lnTo>
                    <a:lnTo>
                      <a:pt x="231" y="83"/>
                    </a:lnTo>
                    <a:lnTo>
                      <a:pt x="202" y="54"/>
                    </a:lnTo>
                    <a:lnTo>
                      <a:pt x="173" y="32"/>
                    </a:lnTo>
                    <a:lnTo>
                      <a:pt x="147" y="19"/>
                    </a:lnTo>
                    <a:lnTo>
                      <a:pt x="126" y="9"/>
                    </a:lnTo>
                    <a:lnTo>
                      <a:pt x="96" y="2"/>
                    </a:lnTo>
                    <a:lnTo>
                      <a:pt x="65" y="0"/>
                    </a:lnTo>
                    <a:lnTo>
                      <a:pt x="26" y="5"/>
                    </a:lnTo>
                    <a:lnTo>
                      <a:pt x="0" y="13"/>
                    </a:lnTo>
                    <a:lnTo>
                      <a:pt x="552" y="574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>
                <a:outerShdw dist="12700" dir="5400000" algn="ctr" rotWithShape="0">
                  <a:schemeClr val="tx1"/>
                </a:outerShdw>
              </a:effec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820">
              <a:extLst>
                <a:ext uri="{FF2B5EF4-FFF2-40B4-BE49-F238E27FC236}">
                  <a16:creationId xmlns:a16="http://schemas.microsoft.com/office/drawing/2014/main" id="{48D9B381-5AF2-7883-C902-81916B3E156F}"/>
                </a:ext>
              </a:extLst>
            </p:cNvPr>
            <p:cNvSpPr>
              <a:spLocks noChangeAspect="1"/>
            </p:cNvSpPr>
            <p:nvPr/>
          </p:nvSpPr>
          <p:spPr bwMode="auto">
            <a:xfrm rot="30684368">
              <a:off x="3525" y="3073"/>
              <a:ext cx="329" cy="320"/>
            </a:xfrm>
            <a:custGeom>
              <a:avLst/>
              <a:gdLst/>
              <a:ahLst/>
              <a:cxnLst>
                <a:cxn ang="0">
                  <a:pos x="1164" y="109"/>
                </a:cxn>
                <a:cxn ang="0">
                  <a:pos x="1128" y="86"/>
                </a:cxn>
                <a:cxn ang="0">
                  <a:pos x="1091" y="76"/>
                </a:cxn>
                <a:cxn ang="0">
                  <a:pos x="1052" y="74"/>
                </a:cxn>
                <a:cxn ang="0">
                  <a:pos x="1022" y="81"/>
                </a:cxn>
                <a:cxn ang="0">
                  <a:pos x="991" y="94"/>
                </a:cxn>
                <a:cxn ang="0">
                  <a:pos x="955" y="117"/>
                </a:cxn>
                <a:cxn ang="0">
                  <a:pos x="915" y="158"/>
                </a:cxn>
                <a:cxn ang="0">
                  <a:pos x="886" y="207"/>
                </a:cxn>
                <a:cxn ang="0">
                  <a:pos x="875" y="255"/>
                </a:cxn>
                <a:cxn ang="0">
                  <a:pos x="876" y="298"/>
                </a:cxn>
                <a:cxn ang="0">
                  <a:pos x="889" y="337"/>
                </a:cxn>
                <a:cxn ang="0">
                  <a:pos x="914" y="370"/>
                </a:cxn>
                <a:cxn ang="0">
                  <a:pos x="948" y="393"/>
                </a:cxn>
                <a:cxn ang="0">
                  <a:pos x="989" y="405"/>
                </a:cxn>
                <a:cxn ang="0">
                  <a:pos x="1038" y="403"/>
                </a:cxn>
                <a:cxn ang="0">
                  <a:pos x="1087" y="384"/>
                </a:cxn>
                <a:cxn ang="0">
                  <a:pos x="1131" y="354"/>
                </a:cxn>
                <a:cxn ang="0">
                  <a:pos x="1158" y="326"/>
                </a:cxn>
                <a:cxn ang="0">
                  <a:pos x="1181" y="296"/>
                </a:cxn>
                <a:cxn ang="0">
                  <a:pos x="1198" y="250"/>
                </a:cxn>
                <a:cxn ang="0">
                  <a:pos x="1202" y="203"/>
                </a:cxn>
                <a:cxn ang="0">
                  <a:pos x="1197" y="165"/>
                </a:cxn>
                <a:cxn ang="0">
                  <a:pos x="1183" y="133"/>
                </a:cxn>
                <a:cxn ang="0">
                  <a:pos x="1230" y="65"/>
                </a:cxn>
                <a:cxn ang="0">
                  <a:pos x="1249" y="90"/>
                </a:cxn>
                <a:cxn ang="0">
                  <a:pos x="1262" y="121"/>
                </a:cxn>
                <a:cxn ang="0">
                  <a:pos x="1270" y="168"/>
                </a:cxn>
                <a:cxn ang="0">
                  <a:pos x="1269" y="221"/>
                </a:cxn>
                <a:cxn ang="0">
                  <a:pos x="1258" y="265"/>
                </a:cxn>
                <a:cxn ang="0">
                  <a:pos x="1240" y="309"/>
                </a:cxn>
                <a:cxn ang="0">
                  <a:pos x="1211" y="354"/>
                </a:cxn>
                <a:cxn ang="0">
                  <a:pos x="1178" y="391"/>
                </a:cxn>
                <a:cxn ang="0">
                  <a:pos x="1139" y="423"/>
                </a:cxn>
                <a:cxn ang="0">
                  <a:pos x="1090" y="450"/>
                </a:cxn>
                <a:cxn ang="0">
                  <a:pos x="1045" y="462"/>
                </a:cxn>
                <a:cxn ang="0">
                  <a:pos x="1002" y="468"/>
                </a:cxn>
                <a:cxn ang="0">
                  <a:pos x="947" y="461"/>
                </a:cxn>
                <a:cxn ang="0">
                  <a:pos x="908" y="448"/>
                </a:cxn>
                <a:cxn ang="0">
                  <a:pos x="768" y="632"/>
                </a:cxn>
                <a:cxn ang="0">
                  <a:pos x="201" y="1180"/>
                </a:cxn>
                <a:cxn ang="0">
                  <a:pos x="147" y="1216"/>
                </a:cxn>
                <a:cxn ang="0">
                  <a:pos x="95" y="1232"/>
                </a:cxn>
                <a:cxn ang="0">
                  <a:pos x="25" y="1230"/>
                </a:cxn>
                <a:cxn ang="0">
                  <a:pos x="832" y="373"/>
                </a:cxn>
                <a:cxn ang="0">
                  <a:pos x="817" y="337"/>
                </a:cxn>
                <a:cxn ang="0">
                  <a:pos x="810" y="283"/>
                </a:cxn>
                <a:cxn ang="0">
                  <a:pos x="815" y="230"/>
                </a:cxn>
                <a:cxn ang="0">
                  <a:pos x="831" y="179"/>
                </a:cxn>
                <a:cxn ang="0">
                  <a:pos x="849" y="142"/>
                </a:cxn>
                <a:cxn ang="0">
                  <a:pos x="874" y="108"/>
                </a:cxn>
                <a:cxn ang="0">
                  <a:pos x="904" y="77"/>
                </a:cxn>
                <a:cxn ang="0">
                  <a:pos x="965" y="34"/>
                </a:cxn>
                <a:cxn ang="0">
                  <a:pos x="1009" y="13"/>
                </a:cxn>
                <a:cxn ang="0">
                  <a:pos x="1056" y="2"/>
                </a:cxn>
                <a:cxn ang="0">
                  <a:pos x="1091" y="0"/>
                </a:cxn>
                <a:cxn ang="0">
                  <a:pos x="1133" y="5"/>
                </a:cxn>
                <a:cxn ang="0">
                  <a:pos x="1167" y="17"/>
                </a:cxn>
                <a:cxn ang="0">
                  <a:pos x="1204" y="40"/>
                </a:cxn>
                <a:cxn ang="0">
                  <a:pos x="1230" y="65"/>
                </a:cxn>
              </a:cxnLst>
              <a:rect l="0" t="0" r="r" b="b"/>
              <a:pathLst>
                <a:path w="1270" h="1234">
                  <a:moveTo>
                    <a:pt x="1174" y="117"/>
                  </a:moveTo>
                  <a:lnTo>
                    <a:pt x="1164" y="109"/>
                  </a:lnTo>
                  <a:lnTo>
                    <a:pt x="1146" y="95"/>
                  </a:lnTo>
                  <a:lnTo>
                    <a:pt x="1128" y="86"/>
                  </a:lnTo>
                  <a:lnTo>
                    <a:pt x="1111" y="80"/>
                  </a:lnTo>
                  <a:lnTo>
                    <a:pt x="1091" y="76"/>
                  </a:lnTo>
                  <a:lnTo>
                    <a:pt x="1070" y="73"/>
                  </a:lnTo>
                  <a:lnTo>
                    <a:pt x="1052" y="74"/>
                  </a:lnTo>
                  <a:lnTo>
                    <a:pt x="1036" y="78"/>
                  </a:lnTo>
                  <a:lnTo>
                    <a:pt x="1022" y="81"/>
                  </a:lnTo>
                  <a:lnTo>
                    <a:pt x="1006" y="87"/>
                  </a:lnTo>
                  <a:lnTo>
                    <a:pt x="991" y="94"/>
                  </a:lnTo>
                  <a:lnTo>
                    <a:pt x="977" y="102"/>
                  </a:lnTo>
                  <a:lnTo>
                    <a:pt x="955" y="117"/>
                  </a:lnTo>
                  <a:lnTo>
                    <a:pt x="934" y="136"/>
                  </a:lnTo>
                  <a:lnTo>
                    <a:pt x="915" y="158"/>
                  </a:lnTo>
                  <a:lnTo>
                    <a:pt x="899" y="180"/>
                  </a:lnTo>
                  <a:lnTo>
                    <a:pt x="886" y="207"/>
                  </a:lnTo>
                  <a:lnTo>
                    <a:pt x="879" y="231"/>
                  </a:lnTo>
                  <a:lnTo>
                    <a:pt x="875" y="255"/>
                  </a:lnTo>
                  <a:lnTo>
                    <a:pt x="875" y="276"/>
                  </a:lnTo>
                  <a:lnTo>
                    <a:pt x="876" y="298"/>
                  </a:lnTo>
                  <a:lnTo>
                    <a:pt x="881" y="318"/>
                  </a:lnTo>
                  <a:lnTo>
                    <a:pt x="889" y="337"/>
                  </a:lnTo>
                  <a:lnTo>
                    <a:pt x="900" y="354"/>
                  </a:lnTo>
                  <a:lnTo>
                    <a:pt x="914" y="370"/>
                  </a:lnTo>
                  <a:lnTo>
                    <a:pt x="931" y="384"/>
                  </a:lnTo>
                  <a:lnTo>
                    <a:pt x="948" y="393"/>
                  </a:lnTo>
                  <a:lnTo>
                    <a:pt x="965" y="399"/>
                  </a:lnTo>
                  <a:lnTo>
                    <a:pt x="989" y="405"/>
                  </a:lnTo>
                  <a:lnTo>
                    <a:pt x="1013" y="406"/>
                  </a:lnTo>
                  <a:lnTo>
                    <a:pt x="1038" y="403"/>
                  </a:lnTo>
                  <a:lnTo>
                    <a:pt x="1059" y="396"/>
                  </a:lnTo>
                  <a:lnTo>
                    <a:pt x="1087" y="384"/>
                  </a:lnTo>
                  <a:lnTo>
                    <a:pt x="1111" y="370"/>
                  </a:lnTo>
                  <a:lnTo>
                    <a:pt x="1131" y="354"/>
                  </a:lnTo>
                  <a:lnTo>
                    <a:pt x="1144" y="341"/>
                  </a:lnTo>
                  <a:lnTo>
                    <a:pt x="1158" y="326"/>
                  </a:lnTo>
                  <a:lnTo>
                    <a:pt x="1168" y="314"/>
                  </a:lnTo>
                  <a:lnTo>
                    <a:pt x="1181" y="296"/>
                  </a:lnTo>
                  <a:lnTo>
                    <a:pt x="1191" y="273"/>
                  </a:lnTo>
                  <a:lnTo>
                    <a:pt x="1198" y="250"/>
                  </a:lnTo>
                  <a:lnTo>
                    <a:pt x="1201" y="224"/>
                  </a:lnTo>
                  <a:lnTo>
                    <a:pt x="1202" y="203"/>
                  </a:lnTo>
                  <a:lnTo>
                    <a:pt x="1200" y="178"/>
                  </a:lnTo>
                  <a:lnTo>
                    <a:pt x="1197" y="165"/>
                  </a:lnTo>
                  <a:lnTo>
                    <a:pt x="1191" y="149"/>
                  </a:lnTo>
                  <a:lnTo>
                    <a:pt x="1183" y="133"/>
                  </a:lnTo>
                  <a:lnTo>
                    <a:pt x="1174" y="117"/>
                  </a:lnTo>
                  <a:lnTo>
                    <a:pt x="1230" y="65"/>
                  </a:lnTo>
                  <a:lnTo>
                    <a:pt x="1242" y="79"/>
                  </a:lnTo>
                  <a:lnTo>
                    <a:pt x="1249" y="90"/>
                  </a:lnTo>
                  <a:lnTo>
                    <a:pt x="1255" y="104"/>
                  </a:lnTo>
                  <a:lnTo>
                    <a:pt x="1262" y="121"/>
                  </a:lnTo>
                  <a:lnTo>
                    <a:pt x="1267" y="144"/>
                  </a:lnTo>
                  <a:lnTo>
                    <a:pt x="1270" y="168"/>
                  </a:lnTo>
                  <a:lnTo>
                    <a:pt x="1270" y="191"/>
                  </a:lnTo>
                  <a:lnTo>
                    <a:pt x="1269" y="221"/>
                  </a:lnTo>
                  <a:lnTo>
                    <a:pt x="1265" y="241"/>
                  </a:lnTo>
                  <a:lnTo>
                    <a:pt x="1258" y="265"/>
                  </a:lnTo>
                  <a:lnTo>
                    <a:pt x="1249" y="290"/>
                  </a:lnTo>
                  <a:lnTo>
                    <a:pt x="1240" y="309"/>
                  </a:lnTo>
                  <a:lnTo>
                    <a:pt x="1228" y="330"/>
                  </a:lnTo>
                  <a:lnTo>
                    <a:pt x="1211" y="354"/>
                  </a:lnTo>
                  <a:lnTo>
                    <a:pt x="1199" y="371"/>
                  </a:lnTo>
                  <a:lnTo>
                    <a:pt x="1178" y="391"/>
                  </a:lnTo>
                  <a:lnTo>
                    <a:pt x="1158" y="408"/>
                  </a:lnTo>
                  <a:lnTo>
                    <a:pt x="1139" y="423"/>
                  </a:lnTo>
                  <a:lnTo>
                    <a:pt x="1112" y="438"/>
                  </a:lnTo>
                  <a:lnTo>
                    <a:pt x="1090" y="450"/>
                  </a:lnTo>
                  <a:lnTo>
                    <a:pt x="1068" y="458"/>
                  </a:lnTo>
                  <a:lnTo>
                    <a:pt x="1045" y="462"/>
                  </a:lnTo>
                  <a:lnTo>
                    <a:pt x="1028" y="466"/>
                  </a:lnTo>
                  <a:lnTo>
                    <a:pt x="1002" y="468"/>
                  </a:lnTo>
                  <a:lnTo>
                    <a:pt x="970" y="466"/>
                  </a:lnTo>
                  <a:lnTo>
                    <a:pt x="947" y="461"/>
                  </a:lnTo>
                  <a:lnTo>
                    <a:pt x="927" y="455"/>
                  </a:lnTo>
                  <a:lnTo>
                    <a:pt x="908" y="448"/>
                  </a:lnTo>
                  <a:lnTo>
                    <a:pt x="887" y="435"/>
                  </a:lnTo>
                  <a:lnTo>
                    <a:pt x="768" y="632"/>
                  </a:lnTo>
                  <a:lnTo>
                    <a:pt x="229" y="1152"/>
                  </a:lnTo>
                  <a:lnTo>
                    <a:pt x="201" y="1180"/>
                  </a:lnTo>
                  <a:lnTo>
                    <a:pt x="172" y="1203"/>
                  </a:lnTo>
                  <a:lnTo>
                    <a:pt x="147" y="1216"/>
                  </a:lnTo>
                  <a:lnTo>
                    <a:pt x="125" y="1225"/>
                  </a:lnTo>
                  <a:lnTo>
                    <a:pt x="95" y="1232"/>
                  </a:lnTo>
                  <a:lnTo>
                    <a:pt x="64" y="1234"/>
                  </a:lnTo>
                  <a:lnTo>
                    <a:pt x="25" y="1230"/>
                  </a:lnTo>
                  <a:lnTo>
                    <a:pt x="0" y="1222"/>
                  </a:lnTo>
                  <a:lnTo>
                    <a:pt x="832" y="373"/>
                  </a:lnTo>
                  <a:lnTo>
                    <a:pt x="824" y="355"/>
                  </a:lnTo>
                  <a:lnTo>
                    <a:pt x="817" y="337"/>
                  </a:lnTo>
                  <a:lnTo>
                    <a:pt x="812" y="314"/>
                  </a:lnTo>
                  <a:lnTo>
                    <a:pt x="810" y="283"/>
                  </a:lnTo>
                  <a:lnTo>
                    <a:pt x="811" y="258"/>
                  </a:lnTo>
                  <a:lnTo>
                    <a:pt x="815" y="230"/>
                  </a:lnTo>
                  <a:lnTo>
                    <a:pt x="821" y="202"/>
                  </a:lnTo>
                  <a:lnTo>
                    <a:pt x="831" y="179"/>
                  </a:lnTo>
                  <a:lnTo>
                    <a:pt x="838" y="163"/>
                  </a:lnTo>
                  <a:lnTo>
                    <a:pt x="849" y="142"/>
                  </a:lnTo>
                  <a:lnTo>
                    <a:pt x="861" y="124"/>
                  </a:lnTo>
                  <a:lnTo>
                    <a:pt x="874" y="108"/>
                  </a:lnTo>
                  <a:lnTo>
                    <a:pt x="887" y="92"/>
                  </a:lnTo>
                  <a:lnTo>
                    <a:pt x="904" y="77"/>
                  </a:lnTo>
                  <a:lnTo>
                    <a:pt x="935" y="51"/>
                  </a:lnTo>
                  <a:lnTo>
                    <a:pt x="965" y="34"/>
                  </a:lnTo>
                  <a:lnTo>
                    <a:pt x="986" y="23"/>
                  </a:lnTo>
                  <a:lnTo>
                    <a:pt x="1009" y="13"/>
                  </a:lnTo>
                  <a:lnTo>
                    <a:pt x="1032" y="6"/>
                  </a:lnTo>
                  <a:lnTo>
                    <a:pt x="1056" y="2"/>
                  </a:lnTo>
                  <a:lnTo>
                    <a:pt x="1070" y="1"/>
                  </a:lnTo>
                  <a:lnTo>
                    <a:pt x="1091" y="0"/>
                  </a:lnTo>
                  <a:lnTo>
                    <a:pt x="1112" y="2"/>
                  </a:lnTo>
                  <a:lnTo>
                    <a:pt x="1133" y="5"/>
                  </a:lnTo>
                  <a:lnTo>
                    <a:pt x="1150" y="11"/>
                  </a:lnTo>
                  <a:lnTo>
                    <a:pt x="1167" y="17"/>
                  </a:lnTo>
                  <a:lnTo>
                    <a:pt x="1187" y="27"/>
                  </a:lnTo>
                  <a:lnTo>
                    <a:pt x="1204" y="40"/>
                  </a:lnTo>
                  <a:lnTo>
                    <a:pt x="1221" y="54"/>
                  </a:lnTo>
                  <a:lnTo>
                    <a:pt x="1230" y="65"/>
                  </a:lnTo>
                  <a:lnTo>
                    <a:pt x="1174" y="117"/>
                  </a:lnTo>
                </a:path>
              </a:pathLst>
            </a:custGeom>
            <a:solidFill>
              <a:srgbClr val="FF0000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  <a:effectLst>
              <a:outerShdw dist="12700" dir="5400000" algn="ctr" rotWithShape="0">
                <a:schemeClr val="tx1"/>
              </a:outerShdw>
            </a:effec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28E6DD2-14CD-EE7B-E04C-0A2CDA133C63}"/>
              </a:ext>
            </a:extLst>
          </p:cNvPr>
          <p:cNvGrpSpPr>
            <a:grpSpLocks noChangeAspect="1"/>
          </p:cNvGrpSpPr>
          <p:nvPr/>
        </p:nvGrpSpPr>
        <p:grpSpPr>
          <a:xfrm>
            <a:off x="4537060" y="2386992"/>
            <a:ext cx="1332641" cy="106933"/>
            <a:chOff x="8028790" y="810021"/>
            <a:chExt cx="1434387" cy="118813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761E434-A02A-6956-0373-ABD1ECC71EC2}"/>
                </a:ext>
              </a:extLst>
            </p:cNvPr>
            <p:cNvCxnSpPr/>
            <p:nvPr/>
          </p:nvCxnSpPr>
          <p:spPr>
            <a:xfrm flipV="1">
              <a:off x="8064681" y="863907"/>
              <a:ext cx="1398496" cy="11040"/>
            </a:xfrm>
            <a:prstGeom prst="line">
              <a:avLst/>
            </a:prstGeom>
            <a:solidFill>
              <a:srgbClr val="002060"/>
            </a:solidFill>
            <a:ln w="19050">
              <a:solidFill>
                <a:srgbClr val="00206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A289D5-F450-E88F-C413-110ABDE16C24}"/>
                </a:ext>
              </a:extLst>
            </p:cNvPr>
            <p:cNvGrpSpPr/>
            <p:nvPr/>
          </p:nvGrpSpPr>
          <p:grpSpPr>
            <a:xfrm>
              <a:off x="8028790" y="810021"/>
              <a:ext cx="1066090" cy="118813"/>
              <a:chOff x="7329403" y="798980"/>
              <a:chExt cx="1066090" cy="118813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ED28230-73F7-CC7A-6386-BD8B293861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29403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45BEE1D0-A38A-FF41-4989-6FF7B43020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50590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BB0B010E-118D-86BE-11A4-FCB3D6DCE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9668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DAD0CFDF-8AEF-16F5-67FF-C7670DE6B6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8746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68A0273-95FD-5B53-5AF5-22DD6BDBF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7432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60C4F5F7-FA69-8809-7B98-D19A463ADB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8780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82813713-913A-152A-F9C9-4D95605BA3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8886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129AE62-CB9D-82FA-755A-A837AAF9C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7394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C09B174-DDFF-8D12-3DBF-D828F45A45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88122" y="798980"/>
                <a:ext cx="107371" cy="118813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B7C2920-5827-CE76-C422-B809368F7513}"/>
              </a:ext>
            </a:extLst>
          </p:cNvPr>
          <p:cNvGrpSpPr>
            <a:grpSpLocks noChangeAspect="1"/>
          </p:cNvGrpSpPr>
          <p:nvPr/>
        </p:nvGrpSpPr>
        <p:grpSpPr>
          <a:xfrm>
            <a:off x="4856757" y="4313243"/>
            <a:ext cx="1261211" cy="1209442"/>
            <a:chOff x="7716264" y="4525948"/>
            <a:chExt cx="1401349" cy="1343823"/>
          </a:xfrm>
        </p:grpSpPr>
        <p:sp>
          <p:nvSpPr>
            <p:cNvPr id="189" name="Bent-Up Arrow 435">
              <a:extLst>
                <a:ext uri="{FF2B5EF4-FFF2-40B4-BE49-F238E27FC236}">
                  <a16:creationId xmlns:a16="http://schemas.microsoft.com/office/drawing/2014/main" id="{9C197A1C-5018-CC61-FC58-8C80799B60FA}"/>
                </a:ext>
              </a:extLst>
            </p:cNvPr>
            <p:cNvSpPr/>
            <p:nvPr/>
          </p:nvSpPr>
          <p:spPr>
            <a:xfrm rot="16200000">
              <a:off x="8436802" y="4777171"/>
              <a:ext cx="792885" cy="290439"/>
            </a:xfrm>
            <a:prstGeom prst="bentUpArrow">
              <a:avLst>
                <a:gd name="adj1" fmla="val 18551"/>
                <a:gd name="adj2" fmla="val 22935"/>
                <a:gd name="adj3" fmla="val 2500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23974C8-D889-A1B2-AAE8-A3683403FEEA}"/>
                </a:ext>
              </a:extLst>
            </p:cNvPr>
            <p:cNvSpPr txBox="1"/>
            <p:nvPr/>
          </p:nvSpPr>
          <p:spPr>
            <a:xfrm>
              <a:off x="7716264" y="5288416"/>
              <a:ext cx="1401349" cy="58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Watson-Crick base pairs</a:t>
              </a:r>
            </a:p>
          </p:txBody>
        </p:sp>
      </p:grpSp>
      <p:sp>
        <p:nvSpPr>
          <p:cNvPr id="191" name="Curved Down Arrow 437">
            <a:extLst>
              <a:ext uri="{FF2B5EF4-FFF2-40B4-BE49-F238E27FC236}">
                <a16:creationId xmlns:a16="http://schemas.microsoft.com/office/drawing/2014/main" id="{EEF31DB6-E938-8C76-B286-4CE8BD89A063}"/>
              </a:ext>
            </a:extLst>
          </p:cNvPr>
          <p:cNvSpPr>
            <a:spLocks noChangeAspect="1"/>
          </p:cNvSpPr>
          <p:nvPr/>
        </p:nvSpPr>
        <p:spPr>
          <a:xfrm rot="4973934" flipV="1">
            <a:off x="2158866" y="3485004"/>
            <a:ext cx="1842012" cy="43829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A1EE770-57D0-F5FD-C582-AB615B82570C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513753" y="3402318"/>
            <a:ext cx="12015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404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5. Catalytic Mechanism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D487107-B850-FB70-D109-900FBCD22766}"/>
              </a:ext>
            </a:extLst>
          </p:cNvPr>
          <p:cNvSpPr txBox="1"/>
          <p:nvPr/>
        </p:nvSpPr>
        <p:spPr>
          <a:xfrm>
            <a:off x="2509243" y="1869211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siRNA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DB0C9EE-D0A0-F384-8C95-D9BEC1F7E61C}"/>
              </a:ext>
            </a:extLst>
          </p:cNvPr>
          <p:cNvGrpSpPr/>
          <p:nvPr/>
        </p:nvGrpSpPr>
        <p:grpSpPr>
          <a:xfrm>
            <a:off x="6375062" y="1953309"/>
            <a:ext cx="4752161" cy="3816391"/>
            <a:chOff x="6375062" y="1953309"/>
            <a:chExt cx="4752161" cy="3816391"/>
          </a:xfrm>
        </p:grpSpPr>
        <p:sp>
          <p:nvSpPr>
            <p:cNvPr id="195" name="Content Placeholder 12">
              <a:extLst>
                <a:ext uri="{FF2B5EF4-FFF2-40B4-BE49-F238E27FC236}">
                  <a16:creationId xmlns:a16="http://schemas.microsoft.com/office/drawing/2014/main" id="{F329FE6E-A151-5547-CC0E-0076FCAFC778}"/>
                </a:ext>
              </a:extLst>
            </p:cNvPr>
            <p:cNvSpPr txBox="1">
              <a:spLocks/>
            </p:cNvSpPr>
            <p:nvPr/>
          </p:nvSpPr>
          <p:spPr>
            <a:xfrm>
              <a:off x="6375062" y="1953309"/>
              <a:ext cx="4752161" cy="3385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p:spPr>
          <p:txBody>
            <a:bodyPr vert="horz" wrap="square" lIns="91440" tIns="45720" rIns="91440" bIns="45720" rtlCol="0">
              <a:spAutoFit/>
            </a:bodyPr>
            <a:lstStyle>
              <a:lvl1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500" b="1" kern="1200">
                  <a:solidFill>
                    <a:srgbClr val="00A3DC"/>
                  </a:solidFill>
                  <a:latin typeface="Arial"/>
                  <a:ea typeface="+mn-ea"/>
                  <a:cs typeface="Arial"/>
                </a:defRPr>
              </a:lvl1pPr>
              <a:lvl2pPr marL="233363" marR="0" indent="-233363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 sz="135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525463" marR="0" indent="-233363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120000"/>
                <a:buFont typeface="Verdana" panose="020B0604030504040204" pitchFamily="34" charset="0"/>
                <a:buChar char="◦"/>
                <a:tabLst/>
                <a:defRPr sz="1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804863" marR="0" indent="-233363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–"/>
                <a:tabLst/>
                <a:defRPr sz="1050" kern="1200">
                  <a:solidFill>
                    <a:srgbClr val="737373"/>
                  </a:solidFill>
                  <a:latin typeface="Arial"/>
                  <a:ea typeface="+mn-ea"/>
                  <a:cs typeface="Arial"/>
                </a:defRPr>
              </a:lvl4pPr>
              <a:lvl5pPr marL="1096963" marR="0" indent="-233363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»"/>
                <a:tabLst/>
                <a:defRPr sz="1050" kern="1200">
                  <a:solidFill>
                    <a:srgbClr val="737373"/>
                  </a:solidFill>
                  <a:latin typeface="Arial"/>
                  <a:ea typeface="+mn-ea"/>
                  <a:cs typeface="Arial"/>
                </a:defRPr>
              </a:lvl5pPr>
              <a:lvl6pPr marL="1316038" marR="0" indent="-22860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 sz="900" kern="1200">
                  <a:solidFill>
                    <a:srgbClr val="8A8C8C"/>
                  </a:solidFill>
                  <a:latin typeface="+mn-lt"/>
                  <a:ea typeface="+mn-ea"/>
                  <a:cs typeface="+mn-cs"/>
                </a:defRPr>
              </a:lvl6pPr>
              <a:lvl7pPr marL="1482725" marR="0" indent="-22860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85000"/>
                <a:buFont typeface="Courier New"/>
                <a:buChar char="o"/>
                <a:tabLst/>
                <a:defRPr sz="750" kern="1200">
                  <a:solidFill>
                    <a:srgbClr val="8A8C8C"/>
                  </a:solidFill>
                  <a:latin typeface="+mn-lt"/>
                  <a:ea typeface="+mn-ea"/>
                  <a:cs typeface="+mn-cs"/>
                </a:defRPr>
              </a:lvl7pPr>
              <a:lvl8pPr marL="1711325" marR="0" indent="-22860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 sz="675" kern="1200">
                  <a:solidFill>
                    <a:srgbClr val="8A8C8C"/>
                  </a:solidFill>
                  <a:latin typeface="+mn-lt"/>
                  <a:ea typeface="+mn-ea"/>
                  <a:cs typeface="+mn-cs"/>
                </a:defRPr>
              </a:lvl8pPr>
              <a:lvl9pPr marL="1885950" marR="0" indent="-22860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Courier New"/>
                <a:buChar char="o"/>
                <a:tabLst/>
                <a:defRPr sz="600" kern="1200" baseline="0">
                  <a:solidFill>
                    <a:srgbClr val="8A8C8C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Ability to harness an endogenous pathway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657BEB-5A17-CB86-485B-B89A558535D0}"/>
                </a:ext>
              </a:extLst>
            </p:cNvPr>
            <p:cNvSpPr/>
            <p:nvPr/>
          </p:nvSpPr>
          <p:spPr>
            <a:xfrm>
              <a:off x="6375062" y="2803961"/>
              <a:ext cx="4752161" cy="3385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Catalytic mechanism 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6D0D8BE-F22D-4488-BCF2-09464F15D50E}"/>
                </a:ext>
              </a:extLst>
            </p:cNvPr>
            <p:cNvSpPr/>
            <p:nvPr/>
          </p:nvSpPr>
          <p:spPr>
            <a:xfrm>
              <a:off x="6375062" y="3621974"/>
              <a:ext cx="4752161" cy="3385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D8DAD9">
                      <a:lumMod val="10000"/>
                    </a:srgbClr>
                  </a:solidFill>
                  <a:latin typeface="Arial"/>
                  <a:cs typeface="Arial"/>
                </a:rPr>
                <a:t>Ability to s</a:t>
              </a: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ilence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600" b="1" i="1" u="sng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ANY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gene in genome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1FCE3A0-7BE7-BD18-C624-6DDE05BE431F}"/>
                </a:ext>
              </a:extLst>
            </p:cNvPr>
            <p:cNvSpPr/>
            <p:nvPr/>
          </p:nvSpPr>
          <p:spPr>
            <a:xfrm>
              <a:off x="6375062" y="4435907"/>
              <a:ext cx="4752161" cy="33855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D8DAD9">
                      <a:lumMod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Ability to act upstream of today’s medicines 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199C4DD-A191-EBB2-8C5F-4414FF47BC86}"/>
                </a:ext>
              </a:extLst>
            </p:cNvPr>
            <p:cNvSpPr/>
            <p:nvPr/>
          </p:nvSpPr>
          <p:spPr>
            <a:xfrm>
              <a:off x="6375062" y="5184925"/>
              <a:ext cx="4752161" cy="58477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D8DAD9">
                      <a:lumMod val="10000"/>
                    </a:srgbClr>
                  </a:solidFill>
                  <a:latin typeface="Arial"/>
                  <a:cs typeface="Arial"/>
                </a:rPr>
                <a:t>Potential for whole new class of medicines: RNAi therapeutics 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D8DAD9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19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16" presetClass="exit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89" grpId="1"/>
      <p:bldP spid="191" grpId="0" animBg="1"/>
      <p:bldP spid="1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AF4F4F8-AB4F-3032-9F84-7FBBDCF4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Rectangle: Rounded Corners 61">
            <a:extLst>
              <a:ext uri="{FF2B5EF4-FFF2-40B4-BE49-F238E27FC236}">
                <a16:creationId xmlns:a16="http://schemas.microsoft.com/office/drawing/2014/main" id="{23F61B48-B943-F7CA-1F83-7EB61A2A68DC}"/>
              </a:ext>
            </a:extLst>
          </p:cNvPr>
          <p:cNvSpPr/>
          <p:nvPr/>
        </p:nvSpPr>
        <p:spPr>
          <a:xfrm>
            <a:off x="2585575" y="2825517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322025-71CA-FD2F-E28B-73725A7D0A66}"/>
              </a:ext>
            </a:extLst>
          </p:cNvPr>
          <p:cNvGrpSpPr/>
          <p:nvPr/>
        </p:nvGrpSpPr>
        <p:grpSpPr>
          <a:xfrm>
            <a:off x="3480668" y="1784598"/>
            <a:ext cx="7848748" cy="2581605"/>
            <a:chOff x="3480668" y="1784598"/>
            <a:chExt cx="7848748" cy="2581605"/>
          </a:xfrm>
        </p:grpSpPr>
        <p:sp>
          <p:nvSpPr>
            <p:cNvPr id="7" name="Rectangle: Rounded Corners 62">
              <a:extLst>
                <a:ext uri="{FF2B5EF4-FFF2-40B4-BE49-F238E27FC236}">
                  <a16:creationId xmlns:a16="http://schemas.microsoft.com/office/drawing/2014/main" id="{84CA53AE-D099-FE9E-3C61-0B031E68FCEE}"/>
                </a:ext>
              </a:extLst>
            </p:cNvPr>
            <p:cNvSpPr/>
            <p:nvPr/>
          </p:nvSpPr>
          <p:spPr>
            <a:xfrm rot="18900000">
              <a:off x="3480668" y="2339130"/>
              <a:ext cx="1645920" cy="457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2200" spc="150" dirty="0">
                  <a:solidFill>
                    <a:schemeClr val="accent2"/>
                  </a:solidFill>
                </a:rPr>
                <a:t>••••••••••</a:t>
              </a:r>
            </a:p>
          </p:txBody>
        </p:sp>
        <p:sp>
          <p:nvSpPr>
            <p:cNvPr id="8" name="Rectangle: Rounded Corners 63">
              <a:extLst>
                <a:ext uri="{FF2B5EF4-FFF2-40B4-BE49-F238E27FC236}">
                  <a16:creationId xmlns:a16="http://schemas.microsoft.com/office/drawing/2014/main" id="{5685BD7E-B834-DFEC-2B3E-D3135CD640BD}"/>
                </a:ext>
              </a:extLst>
            </p:cNvPr>
            <p:cNvSpPr/>
            <p:nvPr/>
          </p:nvSpPr>
          <p:spPr>
            <a:xfrm rot="2700000">
              <a:off x="3480668" y="3314643"/>
              <a:ext cx="1645920" cy="457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2200" spc="150">
                  <a:solidFill>
                    <a:schemeClr val="accent1"/>
                  </a:solidFill>
                </a:rPr>
                <a:t>••••••••••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59282A-8EB1-2C61-E79C-9BCDD2859BFF}"/>
                </a:ext>
              </a:extLst>
            </p:cNvPr>
            <p:cNvGrpSpPr/>
            <p:nvPr/>
          </p:nvGrpSpPr>
          <p:grpSpPr>
            <a:xfrm>
              <a:off x="4599370" y="1784598"/>
              <a:ext cx="6730046" cy="502920"/>
              <a:chOff x="4599370" y="1906524"/>
              <a:chExt cx="6730046" cy="502920"/>
            </a:xfrm>
          </p:grpSpPr>
          <p:sp>
            <p:nvSpPr>
              <p:cNvPr id="14" name="Rectangle: Rounded Corners 87">
                <a:extLst>
                  <a:ext uri="{FF2B5EF4-FFF2-40B4-BE49-F238E27FC236}">
                    <a16:creationId xmlns:a16="http://schemas.microsoft.com/office/drawing/2014/main" id="{4F6087CB-7E05-1B87-1217-016186A3AA44}"/>
                  </a:ext>
                </a:extLst>
              </p:cNvPr>
              <p:cNvSpPr/>
              <p:nvPr/>
            </p:nvSpPr>
            <p:spPr>
              <a:xfrm>
                <a:off x="4708579" y="1929384"/>
                <a:ext cx="6400800" cy="457200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200" spc="150" dirty="0">
                    <a:solidFill>
                      <a:schemeClr val="accent2"/>
                    </a:solidFill>
                  </a:rPr>
                  <a:t>••••••••••••••••••••••••••••••••••••••••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CE0B506-1D35-6AAE-5530-BF00D9D0B7DD}"/>
                  </a:ext>
                </a:extLst>
              </p:cNvPr>
              <p:cNvSpPr/>
              <p:nvPr/>
            </p:nvSpPr>
            <p:spPr>
              <a:xfrm>
                <a:off x="4599370" y="1906524"/>
                <a:ext cx="502920" cy="5029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rgbClr val="404040"/>
                    </a:solidFill>
                  </a:rPr>
                  <a:t>2006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70E19F6-A905-33F2-BC34-B027309B54DC}"/>
                  </a:ext>
                </a:extLst>
              </p:cNvPr>
              <p:cNvSpPr/>
              <p:nvPr/>
            </p:nvSpPr>
            <p:spPr>
              <a:xfrm>
                <a:off x="10826496" y="1906524"/>
                <a:ext cx="502920" cy="5029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rgbClr val="404040"/>
                    </a:solidFill>
                  </a:rPr>
                  <a:t>2014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2FE0C8-B3C9-E5C3-341A-164DCF5B321A}"/>
                </a:ext>
              </a:extLst>
            </p:cNvPr>
            <p:cNvGrpSpPr/>
            <p:nvPr/>
          </p:nvGrpSpPr>
          <p:grpSpPr>
            <a:xfrm>
              <a:off x="4599370" y="3822567"/>
              <a:ext cx="6730046" cy="502920"/>
              <a:chOff x="4599370" y="3944493"/>
              <a:chExt cx="6730046" cy="502920"/>
            </a:xfrm>
          </p:grpSpPr>
          <p:sp>
            <p:nvSpPr>
              <p:cNvPr id="11" name="Rectangle: Rounded Corners 66">
                <a:extLst>
                  <a:ext uri="{FF2B5EF4-FFF2-40B4-BE49-F238E27FC236}">
                    <a16:creationId xmlns:a16="http://schemas.microsoft.com/office/drawing/2014/main" id="{147019BB-2162-E8A6-11B6-6DFFE005160B}"/>
                  </a:ext>
                </a:extLst>
              </p:cNvPr>
              <p:cNvSpPr/>
              <p:nvPr/>
            </p:nvSpPr>
            <p:spPr>
              <a:xfrm>
                <a:off x="4709098" y="3967353"/>
                <a:ext cx="6400800" cy="457200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200" spc="150" dirty="0">
                    <a:solidFill>
                      <a:schemeClr val="accent1"/>
                    </a:solidFill>
                  </a:rPr>
                  <a:t>••••••••••••••••••••••••••••••••••••••••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247EA9-4522-E6CE-67B1-75D0FC77689E}"/>
                  </a:ext>
                </a:extLst>
              </p:cNvPr>
              <p:cNvSpPr/>
              <p:nvPr/>
            </p:nvSpPr>
            <p:spPr>
              <a:xfrm>
                <a:off x="4599370" y="3944493"/>
                <a:ext cx="502920" cy="5029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rgbClr val="404040"/>
                    </a:solidFill>
                  </a:rPr>
                  <a:t>2006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82E368E-376E-19F0-82B8-22009A10D328}"/>
                  </a:ext>
                </a:extLst>
              </p:cNvPr>
              <p:cNvSpPr/>
              <p:nvPr/>
            </p:nvSpPr>
            <p:spPr>
              <a:xfrm>
                <a:off x="10826496" y="3944493"/>
                <a:ext cx="502920" cy="5029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rgbClr val="404040"/>
                    </a:solidFill>
                  </a:rPr>
                  <a:t>2014</a:t>
                </a:r>
              </a:p>
            </p:txBody>
          </p:sp>
        </p:grpSp>
      </p:grp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A0B3E88-E63A-1E07-48F6-724CD2A24A16}"/>
              </a:ext>
            </a:extLst>
          </p:cNvPr>
          <p:cNvSpPr txBox="1">
            <a:spLocks/>
          </p:cNvSpPr>
          <p:nvPr/>
        </p:nvSpPr>
        <p:spPr>
          <a:xfrm>
            <a:off x="457200" y="743395"/>
            <a:ext cx="11430000" cy="404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Co-Primary Endpoints: Net Value Creation &amp; Number of INDs Filed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27DE463C-3EB7-A4B0-8F69-E4E26F3EAD01}"/>
              </a:ext>
            </a:extLst>
          </p:cNvPr>
          <p:cNvSpPr txBox="1">
            <a:spLocks/>
          </p:cNvSpPr>
          <p:nvPr/>
        </p:nvSpPr>
        <p:spPr>
          <a:xfrm>
            <a:off x="466741" y="375849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Randomized, Active-Controlled Study of Culture in Biotech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7ACB78-A3E8-EB7D-D9C1-5A4D737D89CE}"/>
              </a:ext>
            </a:extLst>
          </p:cNvPr>
          <p:cNvSpPr/>
          <p:nvPr/>
        </p:nvSpPr>
        <p:spPr>
          <a:xfrm>
            <a:off x="303561" y="1557698"/>
            <a:ext cx="3682139" cy="45720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u="sng">
                <a:solidFill>
                  <a:srgbClr val="404040"/>
                </a:solidFill>
              </a:rPr>
              <a:t>BASELINE CHARACTERISTICS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06A6F7-4D7E-8B80-7939-E1C85F609B9D}"/>
              </a:ext>
            </a:extLst>
          </p:cNvPr>
          <p:cNvGrpSpPr/>
          <p:nvPr/>
        </p:nvGrpSpPr>
        <p:grpSpPr>
          <a:xfrm>
            <a:off x="4913822" y="2394407"/>
            <a:ext cx="1828800" cy="457200"/>
            <a:chOff x="4756483" y="1191450"/>
            <a:chExt cx="1828800" cy="457200"/>
          </a:xfrm>
        </p:grpSpPr>
        <p:sp>
          <p:nvSpPr>
            <p:cNvPr id="21" name="Rectangle: Rounded Corners 34">
              <a:extLst>
                <a:ext uri="{FF2B5EF4-FFF2-40B4-BE49-F238E27FC236}">
                  <a16:creationId xmlns:a16="http://schemas.microsoft.com/office/drawing/2014/main" id="{9F53A838-3EFC-815B-8CFF-3BE382E74A0F}"/>
                </a:ext>
              </a:extLst>
            </p:cNvPr>
            <p:cNvSpPr/>
            <p:nvPr/>
          </p:nvSpPr>
          <p:spPr>
            <a:xfrm>
              <a:off x="4756483" y="1191450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>
                  <a:solidFill>
                    <a:srgbClr val="404040"/>
                  </a:solidFill>
                </a:rPr>
                <a:t>Acquired by Merck </a:t>
              </a:r>
              <a:br>
                <a:rPr lang="en-US" sz="1200" i="1">
                  <a:solidFill>
                    <a:srgbClr val="404040"/>
                  </a:solidFill>
                </a:rPr>
              </a:br>
              <a:r>
                <a:rPr lang="en-US" sz="1200" i="1">
                  <a:solidFill>
                    <a:srgbClr val="404040"/>
                  </a:solidFill>
                </a:rPr>
                <a:t>for </a:t>
              </a:r>
              <a:r>
                <a:rPr lang="en-US" sz="1200" b="1" i="1" u="sng">
                  <a:solidFill>
                    <a:srgbClr val="404040"/>
                  </a:solidFill>
                </a:rPr>
                <a:t>$1.1B</a:t>
              </a:r>
            </a:p>
          </p:txBody>
        </p:sp>
        <p:sp>
          <p:nvSpPr>
            <p:cNvPr id="22" name="Rectangle: Rounded Corners 35">
              <a:extLst>
                <a:ext uri="{FF2B5EF4-FFF2-40B4-BE49-F238E27FC236}">
                  <a16:creationId xmlns:a16="http://schemas.microsoft.com/office/drawing/2014/main" id="{B24E7543-38B6-1E8D-8710-A81082B5E05C}"/>
                </a:ext>
              </a:extLst>
            </p:cNvPr>
            <p:cNvSpPr/>
            <p:nvPr/>
          </p:nvSpPr>
          <p:spPr>
            <a:xfrm>
              <a:off x="4829053" y="1237170"/>
              <a:ext cx="9144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8872C5-151E-CFFE-DFD5-45806CB36FF7}"/>
              </a:ext>
            </a:extLst>
          </p:cNvPr>
          <p:cNvGrpSpPr/>
          <p:nvPr/>
        </p:nvGrpSpPr>
        <p:grpSpPr>
          <a:xfrm>
            <a:off x="9852453" y="2394407"/>
            <a:ext cx="1828800" cy="457200"/>
            <a:chOff x="9797714" y="1191450"/>
            <a:chExt cx="1828800" cy="457200"/>
          </a:xfrm>
        </p:grpSpPr>
        <p:sp>
          <p:nvSpPr>
            <p:cNvPr id="24" name="Rectangle: Rounded Corners 40">
              <a:extLst>
                <a:ext uri="{FF2B5EF4-FFF2-40B4-BE49-F238E27FC236}">
                  <a16:creationId xmlns:a16="http://schemas.microsoft.com/office/drawing/2014/main" id="{D0E91DF6-6784-075A-CF27-2FF825D39577}"/>
                </a:ext>
              </a:extLst>
            </p:cNvPr>
            <p:cNvSpPr/>
            <p:nvPr/>
          </p:nvSpPr>
          <p:spPr>
            <a:xfrm>
              <a:off x="9797714" y="1191450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>
                  <a:solidFill>
                    <a:srgbClr val="404040"/>
                  </a:solidFill>
                </a:rPr>
                <a:t>Acquired by Alnylam </a:t>
              </a:r>
              <a:br>
                <a:rPr lang="en-US" sz="1200" i="1">
                  <a:solidFill>
                    <a:srgbClr val="404040"/>
                  </a:solidFill>
                </a:rPr>
              </a:br>
              <a:r>
                <a:rPr lang="en-US" sz="1200" i="1">
                  <a:solidFill>
                    <a:srgbClr val="404040"/>
                  </a:solidFill>
                </a:rPr>
                <a:t>for </a:t>
              </a:r>
              <a:r>
                <a:rPr lang="en-US" sz="1200" b="1" i="1" u="sng">
                  <a:solidFill>
                    <a:srgbClr val="404040"/>
                  </a:solidFill>
                </a:rPr>
                <a:t>$175M</a:t>
              </a:r>
            </a:p>
          </p:txBody>
        </p:sp>
        <p:sp>
          <p:nvSpPr>
            <p:cNvPr id="25" name="Rectangle: Rounded Corners 41">
              <a:extLst>
                <a:ext uri="{FF2B5EF4-FFF2-40B4-BE49-F238E27FC236}">
                  <a16:creationId xmlns:a16="http://schemas.microsoft.com/office/drawing/2014/main" id="{BF97B3BA-CE63-9931-59D4-03A85586C454}"/>
                </a:ext>
              </a:extLst>
            </p:cNvPr>
            <p:cNvSpPr/>
            <p:nvPr/>
          </p:nvSpPr>
          <p:spPr>
            <a:xfrm>
              <a:off x="9870284" y="1237170"/>
              <a:ext cx="9144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9B8AAA-2A6E-F621-7316-0300FEDABE1F}"/>
              </a:ext>
            </a:extLst>
          </p:cNvPr>
          <p:cNvGrpSpPr/>
          <p:nvPr/>
        </p:nvGrpSpPr>
        <p:grpSpPr>
          <a:xfrm>
            <a:off x="7383138" y="2394407"/>
            <a:ext cx="1828800" cy="457200"/>
            <a:chOff x="4756483" y="1191450"/>
            <a:chExt cx="1828800" cy="457200"/>
          </a:xfrm>
        </p:grpSpPr>
        <p:sp>
          <p:nvSpPr>
            <p:cNvPr id="27" name="Rectangle: Rounded Corners 68">
              <a:extLst>
                <a:ext uri="{FF2B5EF4-FFF2-40B4-BE49-F238E27FC236}">
                  <a16:creationId xmlns:a16="http://schemas.microsoft.com/office/drawing/2014/main" id="{6FA1E2A8-E2F3-FABA-4654-05EEA935FD2C}"/>
                </a:ext>
              </a:extLst>
            </p:cNvPr>
            <p:cNvSpPr/>
            <p:nvPr/>
          </p:nvSpPr>
          <p:spPr>
            <a:xfrm>
              <a:off x="4756483" y="1191450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 dirty="0">
                  <a:solidFill>
                    <a:srgbClr val="404040"/>
                  </a:solidFill>
                </a:rPr>
                <a:t>Invests </a:t>
              </a:r>
              <a:r>
                <a:rPr lang="en-US" sz="1200" b="1" i="1" dirty="0">
                  <a:solidFill>
                    <a:srgbClr val="404040"/>
                  </a:solidFill>
                </a:rPr>
                <a:t>~</a:t>
              </a:r>
              <a:r>
                <a:rPr lang="en-US" sz="1200" b="1" i="1" u="sng" dirty="0">
                  <a:solidFill>
                    <a:srgbClr val="404040"/>
                  </a:solidFill>
                </a:rPr>
                <a:t>$1.6B</a:t>
              </a:r>
            </a:p>
            <a:p>
              <a:r>
                <a:rPr lang="en-US" sz="1200" i="1" dirty="0">
                  <a:solidFill>
                    <a:srgbClr val="404040"/>
                  </a:solidFill>
                </a:rPr>
                <a:t>200-300 FTEs</a:t>
              </a:r>
            </a:p>
          </p:txBody>
        </p:sp>
        <p:sp>
          <p:nvSpPr>
            <p:cNvPr id="28" name="Rectangle: Rounded Corners 69">
              <a:extLst>
                <a:ext uri="{FF2B5EF4-FFF2-40B4-BE49-F238E27FC236}">
                  <a16:creationId xmlns:a16="http://schemas.microsoft.com/office/drawing/2014/main" id="{FB0DD7E3-2CA0-9D45-F90E-B30F3B9683F5}"/>
                </a:ext>
              </a:extLst>
            </p:cNvPr>
            <p:cNvSpPr/>
            <p:nvPr/>
          </p:nvSpPr>
          <p:spPr>
            <a:xfrm>
              <a:off x="4829053" y="1237170"/>
              <a:ext cx="9144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97663B-4F44-7098-419C-A0B6354CAA92}"/>
              </a:ext>
            </a:extLst>
          </p:cNvPr>
          <p:cNvGrpSpPr/>
          <p:nvPr/>
        </p:nvGrpSpPr>
        <p:grpSpPr>
          <a:xfrm>
            <a:off x="4914162" y="3266665"/>
            <a:ext cx="1828800" cy="457200"/>
            <a:chOff x="4567607" y="5080532"/>
            <a:chExt cx="1828800" cy="457200"/>
          </a:xfrm>
        </p:grpSpPr>
        <p:sp>
          <p:nvSpPr>
            <p:cNvPr id="30" name="Rectangle: Rounded Corners 17">
              <a:extLst>
                <a:ext uri="{FF2B5EF4-FFF2-40B4-BE49-F238E27FC236}">
                  <a16:creationId xmlns:a16="http://schemas.microsoft.com/office/drawing/2014/main" id="{AA9B92E4-C3A6-4164-9F70-B4EE03AD524D}"/>
                </a:ext>
              </a:extLst>
            </p:cNvPr>
            <p:cNvSpPr/>
            <p:nvPr/>
          </p:nvSpPr>
          <p:spPr>
            <a:xfrm>
              <a:off x="4567607" y="5080532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>
                  <a:solidFill>
                    <a:srgbClr val="404040"/>
                  </a:solidFill>
                </a:rPr>
                <a:t>Remains independent</a:t>
              </a:r>
            </a:p>
          </p:txBody>
        </p:sp>
        <p:sp>
          <p:nvSpPr>
            <p:cNvPr id="31" name="Rectangle: Rounded Corners 20">
              <a:extLst>
                <a:ext uri="{FF2B5EF4-FFF2-40B4-BE49-F238E27FC236}">
                  <a16:creationId xmlns:a16="http://schemas.microsoft.com/office/drawing/2014/main" id="{419B01A5-E13C-5AAC-C8BB-91F20BD836B0}"/>
                </a:ext>
              </a:extLst>
            </p:cNvPr>
            <p:cNvSpPr/>
            <p:nvPr/>
          </p:nvSpPr>
          <p:spPr>
            <a:xfrm>
              <a:off x="4640177" y="5126252"/>
              <a:ext cx="91440" cy="365760"/>
            </a:xfrm>
            <a:prstGeom prst="roundRect">
              <a:avLst/>
            </a:prstGeom>
            <a:solidFill>
              <a:srgbClr val="0099D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BB8AD7-6B47-E42B-F66F-92D90D8D5A32}"/>
              </a:ext>
            </a:extLst>
          </p:cNvPr>
          <p:cNvGrpSpPr/>
          <p:nvPr/>
        </p:nvGrpSpPr>
        <p:grpSpPr>
          <a:xfrm>
            <a:off x="9857232" y="3266665"/>
            <a:ext cx="1828800" cy="457200"/>
            <a:chOff x="9479547" y="5080532"/>
            <a:chExt cx="1828800" cy="457200"/>
          </a:xfrm>
        </p:grpSpPr>
        <p:sp>
          <p:nvSpPr>
            <p:cNvPr id="38" name="Rectangle: Rounded Corners 25">
              <a:extLst>
                <a:ext uri="{FF2B5EF4-FFF2-40B4-BE49-F238E27FC236}">
                  <a16:creationId xmlns:a16="http://schemas.microsoft.com/office/drawing/2014/main" id="{523511A3-6CD5-3ABB-989B-B99095A1C1A2}"/>
                </a:ext>
              </a:extLst>
            </p:cNvPr>
            <p:cNvSpPr/>
            <p:nvPr/>
          </p:nvSpPr>
          <p:spPr>
            <a:xfrm>
              <a:off x="9479547" y="5080532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>
                  <a:solidFill>
                    <a:srgbClr val="404040"/>
                  </a:solidFill>
                </a:rPr>
                <a:t>Market cap </a:t>
              </a:r>
              <a:r>
                <a:rPr lang="en-US" sz="1200" b="1" i="1">
                  <a:solidFill>
                    <a:srgbClr val="404040"/>
                  </a:solidFill>
                </a:rPr>
                <a:t>~</a:t>
              </a:r>
              <a:r>
                <a:rPr lang="en-US" sz="1200" b="1" i="1" u="sng">
                  <a:solidFill>
                    <a:srgbClr val="404040"/>
                  </a:solidFill>
                </a:rPr>
                <a:t>$5B</a:t>
              </a:r>
              <a:endParaRPr lang="en-US" sz="1200" i="1">
                <a:solidFill>
                  <a:srgbClr val="404040"/>
                </a:solidFill>
              </a:endParaRPr>
            </a:p>
          </p:txBody>
        </p:sp>
        <p:sp>
          <p:nvSpPr>
            <p:cNvPr id="39" name="Rectangle: Rounded Corners 26">
              <a:extLst>
                <a:ext uri="{FF2B5EF4-FFF2-40B4-BE49-F238E27FC236}">
                  <a16:creationId xmlns:a16="http://schemas.microsoft.com/office/drawing/2014/main" id="{C344F0C6-FD31-89C0-4026-9C0D99CE1D65}"/>
                </a:ext>
              </a:extLst>
            </p:cNvPr>
            <p:cNvSpPr/>
            <p:nvPr/>
          </p:nvSpPr>
          <p:spPr>
            <a:xfrm>
              <a:off x="9552117" y="5126252"/>
              <a:ext cx="91440" cy="365760"/>
            </a:xfrm>
            <a:prstGeom prst="roundRect">
              <a:avLst/>
            </a:prstGeom>
            <a:solidFill>
              <a:srgbClr val="0099D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639C7E-829E-7C4D-C087-039FAAD95442}"/>
              </a:ext>
            </a:extLst>
          </p:cNvPr>
          <p:cNvGrpSpPr/>
          <p:nvPr/>
        </p:nvGrpSpPr>
        <p:grpSpPr>
          <a:xfrm>
            <a:off x="7381238" y="3266665"/>
            <a:ext cx="1828800" cy="457200"/>
            <a:chOff x="4756483" y="1191450"/>
            <a:chExt cx="1828800" cy="457200"/>
          </a:xfrm>
        </p:grpSpPr>
        <p:sp>
          <p:nvSpPr>
            <p:cNvPr id="41" name="Rectangle: Rounded Corners 71">
              <a:extLst>
                <a:ext uri="{FF2B5EF4-FFF2-40B4-BE49-F238E27FC236}">
                  <a16:creationId xmlns:a16="http://schemas.microsoft.com/office/drawing/2014/main" id="{BC6E02FD-6E0A-9AD5-97EC-5DEC3A015C47}"/>
                </a:ext>
              </a:extLst>
            </p:cNvPr>
            <p:cNvSpPr/>
            <p:nvPr/>
          </p:nvSpPr>
          <p:spPr>
            <a:xfrm>
              <a:off x="4756483" y="1191450"/>
              <a:ext cx="1828800" cy="457200"/>
            </a:xfrm>
            <a:prstGeom prst="roundRect">
              <a:avLst>
                <a:gd name="adj" fmla="val 5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i="1">
                  <a:solidFill>
                    <a:srgbClr val="404040"/>
                  </a:solidFill>
                </a:rPr>
                <a:t>Invests </a:t>
              </a:r>
              <a:r>
                <a:rPr lang="en-US" sz="1200" b="1" i="1">
                  <a:solidFill>
                    <a:srgbClr val="404040"/>
                  </a:solidFill>
                </a:rPr>
                <a:t>~</a:t>
              </a:r>
              <a:r>
                <a:rPr lang="en-US" sz="1200" b="1" i="1" u="sng">
                  <a:solidFill>
                    <a:srgbClr val="404040"/>
                  </a:solidFill>
                </a:rPr>
                <a:t>$500M</a:t>
              </a:r>
            </a:p>
            <a:p>
              <a:r>
                <a:rPr lang="en-US" sz="1200" i="1">
                  <a:solidFill>
                    <a:srgbClr val="404040"/>
                  </a:solidFill>
                </a:rPr>
                <a:t>~200 FTEs</a:t>
              </a:r>
            </a:p>
          </p:txBody>
        </p:sp>
        <p:sp>
          <p:nvSpPr>
            <p:cNvPr id="42" name="Rectangle: Rounded Corners 72">
              <a:extLst>
                <a:ext uri="{FF2B5EF4-FFF2-40B4-BE49-F238E27FC236}">
                  <a16:creationId xmlns:a16="http://schemas.microsoft.com/office/drawing/2014/main" id="{220DB0D8-65FE-0444-7887-62AC670DF22A}"/>
                </a:ext>
              </a:extLst>
            </p:cNvPr>
            <p:cNvSpPr/>
            <p:nvPr/>
          </p:nvSpPr>
          <p:spPr>
            <a:xfrm>
              <a:off x="4829053" y="1237170"/>
              <a:ext cx="91440" cy="365760"/>
            </a:xfrm>
            <a:prstGeom prst="roundRect">
              <a:avLst/>
            </a:prstGeom>
            <a:solidFill>
              <a:srgbClr val="0099D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AB26F74-F02D-F882-8ED9-1CAE1B750B90}"/>
              </a:ext>
            </a:extLst>
          </p:cNvPr>
          <p:cNvGraphicFramePr>
            <a:graphicFrameLocks noGrp="1"/>
          </p:cNvGraphicFramePr>
          <p:nvPr/>
        </p:nvGraphicFramePr>
        <p:xfrm>
          <a:off x="361550" y="2011428"/>
          <a:ext cx="356616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63954433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480119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18916243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COMPANY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ALNYLAM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SIRNA</a:t>
                      </a:r>
                    </a:p>
                  </a:txBody>
                  <a:tcPr anchor="ctr">
                    <a:solidFill>
                      <a:srgbClr val="AF1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44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04040"/>
                          </a:solidFill>
                        </a:rPr>
                        <a:t>FTEs</a:t>
                      </a:r>
                    </a:p>
                  </a:txBody>
                  <a:tcPr anchor="ctr">
                    <a:solidFill>
                      <a:srgbClr val="CCCD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75-100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75-100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996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04040"/>
                          </a:solidFill>
                        </a:rPr>
                        <a:t>IP</a:t>
                      </a:r>
                    </a:p>
                  </a:txBody>
                  <a:tcPr anchor="ctr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Similar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Similar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504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04040"/>
                          </a:solidFill>
                        </a:rPr>
                        <a:t>Market Cap</a:t>
                      </a:r>
                    </a:p>
                  </a:txBody>
                  <a:tcPr anchor="ctr">
                    <a:solidFill>
                      <a:srgbClr val="CCCD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~$550M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~$450M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2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404040"/>
                          </a:solidFill>
                        </a:rPr>
                        <a:t>Partnerships</a:t>
                      </a:r>
                    </a:p>
                  </a:txBody>
                  <a:tcPr anchor="ctr"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Merck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Novartis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Allergan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GSK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rgbClr val="404040"/>
                          </a:solidFill>
                        </a:rPr>
                        <a:t>Lilly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17294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4E032D01-CD77-F6BD-BF7B-D297FBF1C64A}"/>
              </a:ext>
            </a:extLst>
          </p:cNvPr>
          <p:cNvGrpSpPr/>
          <p:nvPr/>
        </p:nvGrpSpPr>
        <p:grpSpPr>
          <a:xfrm>
            <a:off x="609600" y="4421499"/>
            <a:ext cx="10972800" cy="2201364"/>
            <a:chOff x="609600" y="4421499"/>
            <a:chExt cx="10972800" cy="2201364"/>
          </a:xfrm>
        </p:grpSpPr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5F853335-699E-39A9-69F6-4F67DC341B9E}"/>
                </a:ext>
              </a:extLst>
            </p:cNvPr>
            <p:cNvSpPr/>
            <p:nvPr/>
          </p:nvSpPr>
          <p:spPr>
            <a:xfrm rot="5400000">
              <a:off x="5908675" y="-877576"/>
              <a:ext cx="374650" cy="10972800"/>
            </a:xfrm>
            <a:prstGeom prst="leftBrace">
              <a:avLst>
                <a:gd name="adj1" fmla="val 54933"/>
                <a:gd name="adj2" fmla="val 4423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C937B31-BBE3-EF2E-ABD0-18F369E3DFCD}"/>
                </a:ext>
              </a:extLst>
            </p:cNvPr>
            <p:cNvGrpSpPr/>
            <p:nvPr/>
          </p:nvGrpSpPr>
          <p:grpSpPr>
            <a:xfrm>
              <a:off x="655320" y="4702623"/>
              <a:ext cx="10881360" cy="1920240"/>
              <a:chOff x="640080" y="4702623"/>
              <a:chExt cx="10881360" cy="192024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089B084-CD8A-1CCA-216C-EEA56CCB9A67}"/>
                  </a:ext>
                </a:extLst>
              </p:cNvPr>
              <p:cNvGrpSpPr/>
              <p:nvPr/>
            </p:nvGrpSpPr>
            <p:grpSpPr>
              <a:xfrm>
                <a:off x="640080" y="4702623"/>
                <a:ext cx="1920240" cy="1920240"/>
                <a:chOff x="812074" y="4004386"/>
                <a:chExt cx="1920240" cy="192024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32F9062-1DA1-A370-D43D-3EED5D958398}"/>
                    </a:ext>
                  </a:extLst>
                </p:cNvPr>
                <p:cNvSpPr/>
                <p:nvPr/>
              </p:nvSpPr>
              <p:spPr>
                <a:xfrm>
                  <a:off x="812074" y="4004386"/>
                  <a:ext cx="1920240" cy="192024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03200" sx="98000" sy="98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600" b="1">
                      <a:solidFill>
                        <a:srgbClr val="404040"/>
                      </a:solidFill>
                    </a:rPr>
                    <a:t>0</a:t>
                  </a:r>
                </a:p>
              </p:txBody>
            </p:sp>
            <p:sp>
              <p:nvSpPr>
                <p:cNvPr id="60" name="Oval 50">
                  <a:extLst>
                    <a:ext uri="{FF2B5EF4-FFF2-40B4-BE49-F238E27FC236}">
                      <a16:creationId xmlns:a16="http://schemas.microsoft.com/office/drawing/2014/main" id="{B7A8AA48-D051-4510-7FC7-F429A1CD0230}"/>
                    </a:ext>
                  </a:extLst>
                </p:cNvPr>
                <p:cNvSpPr/>
                <p:nvPr/>
              </p:nvSpPr>
              <p:spPr>
                <a:xfrm>
                  <a:off x="857794" y="4050106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14400 h 1828800"/>
                    <a:gd name="connsiteX1" fmla="*/ 914400 w 1828800"/>
                    <a:gd name="connsiteY1" fmla="*/ 0 h 1828800"/>
                    <a:gd name="connsiteX2" fmla="*/ 1828800 w 1828800"/>
                    <a:gd name="connsiteY2" fmla="*/ 914400 h 1828800"/>
                    <a:gd name="connsiteX3" fmla="*/ 914400 w 1828800"/>
                    <a:gd name="connsiteY3" fmla="*/ 1828800 h 1828800"/>
                    <a:gd name="connsiteX4" fmla="*/ 0 w 1828800"/>
                    <a:gd name="connsiteY4" fmla="*/ 914400 h 1828800"/>
                    <a:gd name="connsiteX0" fmla="*/ 0 w 1828800"/>
                    <a:gd name="connsiteY0" fmla="*/ 914400 h 1028700"/>
                    <a:gd name="connsiteX1" fmla="*/ 914400 w 1828800"/>
                    <a:gd name="connsiteY1" fmla="*/ 0 h 1028700"/>
                    <a:gd name="connsiteX2" fmla="*/ 1828800 w 1828800"/>
                    <a:gd name="connsiteY2" fmla="*/ 914400 h 1028700"/>
                    <a:gd name="connsiteX3" fmla="*/ 0 w 1828800"/>
                    <a:gd name="connsiteY3" fmla="*/ 914400 h 1028700"/>
                    <a:gd name="connsiteX0" fmla="*/ 0 w 1828800"/>
                    <a:gd name="connsiteY0" fmla="*/ 914400 h 914400"/>
                    <a:gd name="connsiteX1" fmla="*/ 914400 w 1828800"/>
                    <a:gd name="connsiteY1" fmla="*/ 0 h 914400"/>
                    <a:gd name="connsiteX2" fmla="*/ 1828800 w 1828800"/>
                    <a:gd name="connsiteY2" fmla="*/ 914400 h 914400"/>
                    <a:gd name="connsiteX3" fmla="*/ 0 w 1828800"/>
                    <a:gd name="connsiteY3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800" h="914400">
                      <a:moveTo>
                        <a:pt x="0" y="914400"/>
                      </a:moveTo>
                      <a:cubicBezTo>
                        <a:pt x="0" y="409391"/>
                        <a:pt x="409391" y="0"/>
                        <a:pt x="914400" y="0"/>
                      </a:cubicBezTo>
                      <a:cubicBezTo>
                        <a:pt x="1419409" y="0"/>
                        <a:pt x="1828800" y="409391"/>
                        <a:pt x="1828800" y="914400"/>
                      </a:cubicBezTo>
                      <a:lnTo>
                        <a:pt x="0" y="9144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bg1"/>
                      </a:solidFill>
                    </a:rPr>
                    <a:t># INDs</a:t>
                  </a:r>
                  <a:br>
                    <a:rPr lang="en-US" sz="2000" b="1">
                      <a:solidFill>
                        <a:schemeClr val="bg1"/>
                      </a:solidFill>
                    </a:rPr>
                  </a:br>
                  <a:r>
                    <a:rPr lang="en-US" sz="2000" b="1">
                      <a:solidFill>
                        <a:schemeClr val="bg1"/>
                      </a:solidFill>
                    </a:rPr>
                    <a:t>Filed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984CF0C-5D6F-B1D6-0BEF-EA75DEB176B7}"/>
                  </a:ext>
                </a:extLst>
              </p:cNvPr>
              <p:cNvGrpSpPr/>
              <p:nvPr/>
            </p:nvGrpSpPr>
            <p:grpSpPr>
              <a:xfrm>
                <a:off x="2926080" y="4702623"/>
                <a:ext cx="3337560" cy="1920240"/>
                <a:chOff x="2926080" y="4702623"/>
                <a:chExt cx="3337560" cy="1920240"/>
              </a:xfrm>
            </p:grpSpPr>
            <p:sp>
              <p:nvSpPr>
                <p:cNvPr id="55" name="Rectangle: Rounded Corners 105">
                  <a:extLst>
                    <a:ext uri="{FF2B5EF4-FFF2-40B4-BE49-F238E27FC236}">
                      <a16:creationId xmlns:a16="http://schemas.microsoft.com/office/drawing/2014/main" id="{B7E86CD8-50DB-C798-146B-E011DA2B8469}"/>
                    </a:ext>
                  </a:extLst>
                </p:cNvPr>
                <p:cNvSpPr/>
                <p:nvPr/>
              </p:nvSpPr>
              <p:spPr>
                <a:xfrm>
                  <a:off x="4617720" y="5022663"/>
                  <a:ext cx="1645920" cy="1280160"/>
                </a:xfrm>
                <a:prstGeom prst="roundRect">
                  <a:avLst>
                    <a:gd name="adj" fmla="val 535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03200" sx="98000" sy="98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RSV (in. &amp; aer.)</a:t>
                  </a:r>
                </a:p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VSP</a:t>
                  </a:r>
                </a:p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TTR (01 &amp; 02)</a:t>
                  </a:r>
                </a:p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PCS02</a:t>
                  </a:r>
                </a:p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Revusiran</a:t>
                  </a:r>
                </a:p>
                <a:p>
                  <a:pPr marL="114300" indent="-114300">
                    <a:buFont typeface="Arial" panose="020B0604020202020204" pitchFamily="34" charset="0"/>
                    <a:buChar char="•"/>
                  </a:pPr>
                  <a:r>
                    <a:rPr lang="en-US" sz="1200" i="1">
                      <a:solidFill>
                        <a:srgbClr val="404040"/>
                      </a:solidFill>
                    </a:rPr>
                    <a:t>Inclisiran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DEE2A93-82D4-6E89-1CD0-5C3F9AFC31F4}"/>
                    </a:ext>
                  </a:extLst>
                </p:cNvPr>
                <p:cNvGrpSpPr/>
                <p:nvPr/>
              </p:nvGrpSpPr>
              <p:grpSpPr>
                <a:xfrm>
                  <a:off x="2926080" y="4702623"/>
                  <a:ext cx="1920240" cy="1920240"/>
                  <a:chOff x="4761774" y="3942755"/>
                  <a:chExt cx="1920240" cy="1920240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67A31A17-784A-12FE-44AF-1601AC86E046}"/>
                      </a:ext>
                    </a:extLst>
                  </p:cNvPr>
                  <p:cNvSpPr/>
                  <p:nvPr/>
                </p:nvSpPr>
                <p:spPr>
                  <a:xfrm>
                    <a:off x="4761774" y="3942755"/>
                    <a:ext cx="1920240" cy="192024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203200" sx="98000" sy="98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600" b="1">
                        <a:solidFill>
                          <a:srgbClr val="404040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58" name="Oval 52">
                    <a:extLst>
                      <a:ext uri="{FF2B5EF4-FFF2-40B4-BE49-F238E27FC236}">
                        <a16:creationId xmlns:a16="http://schemas.microsoft.com/office/drawing/2014/main" id="{82C86878-8D93-F813-5B84-0CDC54614A01}"/>
                      </a:ext>
                    </a:extLst>
                  </p:cNvPr>
                  <p:cNvSpPr/>
                  <p:nvPr/>
                </p:nvSpPr>
                <p:spPr>
                  <a:xfrm>
                    <a:off x="4807494" y="3988475"/>
                    <a:ext cx="1828800" cy="914400"/>
                  </a:xfrm>
                  <a:custGeom>
                    <a:avLst/>
                    <a:gdLst>
                      <a:gd name="connsiteX0" fmla="*/ 0 w 1828800"/>
                      <a:gd name="connsiteY0" fmla="*/ 914400 h 1828800"/>
                      <a:gd name="connsiteX1" fmla="*/ 914400 w 1828800"/>
                      <a:gd name="connsiteY1" fmla="*/ 0 h 1828800"/>
                      <a:gd name="connsiteX2" fmla="*/ 1828800 w 1828800"/>
                      <a:gd name="connsiteY2" fmla="*/ 914400 h 1828800"/>
                      <a:gd name="connsiteX3" fmla="*/ 914400 w 1828800"/>
                      <a:gd name="connsiteY3" fmla="*/ 1828800 h 1828800"/>
                      <a:gd name="connsiteX4" fmla="*/ 0 w 1828800"/>
                      <a:gd name="connsiteY4" fmla="*/ 914400 h 1828800"/>
                      <a:gd name="connsiteX0" fmla="*/ 0 w 1828800"/>
                      <a:gd name="connsiteY0" fmla="*/ 914400 h 1028700"/>
                      <a:gd name="connsiteX1" fmla="*/ 914400 w 1828800"/>
                      <a:gd name="connsiteY1" fmla="*/ 0 h 1028700"/>
                      <a:gd name="connsiteX2" fmla="*/ 1828800 w 1828800"/>
                      <a:gd name="connsiteY2" fmla="*/ 914400 h 1028700"/>
                      <a:gd name="connsiteX3" fmla="*/ 0 w 1828800"/>
                      <a:gd name="connsiteY3" fmla="*/ 914400 h 1028700"/>
                      <a:gd name="connsiteX0" fmla="*/ 0 w 1828800"/>
                      <a:gd name="connsiteY0" fmla="*/ 914400 h 914400"/>
                      <a:gd name="connsiteX1" fmla="*/ 914400 w 1828800"/>
                      <a:gd name="connsiteY1" fmla="*/ 0 h 914400"/>
                      <a:gd name="connsiteX2" fmla="*/ 1828800 w 1828800"/>
                      <a:gd name="connsiteY2" fmla="*/ 914400 h 914400"/>
                      <a:gd name="connsiteX3" fmla="*/ 0 w 1828800"/>
                      <a:gd name="connsiteY3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28800" h="914400">
                        <a:moveTo>
                          <a:pt x="0" y="914400"/>
                        </a:moveTo>
                        <a:cubicBezTo>
                          <a:pt x="0" y="409391"/>
                          <a:pt x="409391" y="0"/>
                          <a:pt x="914400" y="0"/>
                        </a:cubicBezTo>
                        <a:cubicBezTo>
                          <a:pt x="1419409" y="0"/>
                          <a:pt x="1828800" y="409391"/>
                          <a:pt x="1828800" y="914400"/>
                        </a:cubicBezTo>
                        <a:lnTo>
                          <a:pt x="0" y="9144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7315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000" b="1">
                        <a:solidFill>
                          <a:schemeClr val="bg1"/>
                        </a:solidFill>
                      </a:rPr>
                      <a:t># INDs</a:t>
                    </a:r>
                    <a:br>
                      <a:rPr lang="en-US" sz="2000" b="1">
                        <a:solidFill>
                          <a:schemeClr val="bg1"/>
                        </a:solidFill>
                      </a:rPr>
                    </a:br>
                    <a:r>
                      <a:rPr lang="en-US" sz="2000" b="1">
                        <a:solidFill>
                          <a:schemeClr val="bg1"/>
                        </a:solidFill>
                      </a:rPr>
                      <a:t>Filed</a:t>
                    </a:r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83BCB97-7B27-3070-FBF2-5B986049ED5D}"/>
                  </a:ext>
                </a:extLst>
              </p:cNvPr>
              <p:cNvGrpSpPr/>
              <p:nvPr/>
            </p:nvGrpSpPr>
            <p:grpSpPr>
              <a:xfrm>
                <a:off x="7315200" y="4702623"/>
                <a:ext cx="1920240" cy="1920240"/>
                <a:chOff x="2803475" y="3958409"/>
                <a:chExt cx="1920240" cy="1920240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EB84D6B-1B98-92B9-A321-F083D35B759D}"/>
                    </a:ext>
                  </a:extLst>
                </p:cNvPr>
                <p:cNvSpPr/>
                <p:nvPr/>
              </p:nvSpPr>
              <p:spPr>
                <a:xfrm>
                  <a:off x="2803475" y="3958409"/>
                  <a:ext cx="1920240" cy="192024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03200" sx="98000" sy="98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600" b="1">
                      <a:solidFill>
                        <a:srgbClr val="C00000"/>
                      </a:solidFill>
                    </a:rPr>
                    <a:t>~($0.3)B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1160B0F-D0B2-AE6A-C306-BEBCD87A40C2}"/>
                    </a:ext>
                  </a:extLst>
                </p:cNvPr>
                <p:cNvSpPr/>
                <p:nvPr/>
              </p:nvSpPr>
              <p:spPr>
                <a:xfrm>
                  <a:off x="2849195" y="4004129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14400 h 1828800"/>
                    <a:gd name="connsiteX1" fmla="*/ 914400 w 1828800"/>
                    <a:gd name="connsiteY1" fmla="*/ 0 h 1828800"/>
                    <a:gd name="connsiteX2" fmla="*/ 1828800 w 1828800"/>
                    <a:gd name="connsiteY2" fmla="*/ 914400 h 1828800"/>
                    <a:gd name="connsiteX3" fmla="*/ 914400 w 1828800"/>
                    <a:gd name="connsiteY3" fmla="*/ 1828800 h 1828800"/>
                    <a:gd name="connsiteX4" fmla="*/ 0 w 1828800"/>
                    <a:gd name="connsiteY4" fmla="*/ 914400 h 1828800"/>
                    <a:gd name="connsiteX0" fmla="*/ 0 w 1828800"/>
                    <a:gd name="connsiteY0" fmla="*/ 914400 h 1028700"/>
                    <a:gd name="connsiteX1" fmla="*/ 914400 w 1828800"/>
                    <a:gd name="connsiteY1" fmla="*/ 0 h 1028700"/>
                    <a:gd name="connsiteX2" fmla="*/ 1828800 w 1828800"/>
                    <a:gd name="connsiteY2" fmla="*/ 914400 h 1028700"/>
                    <a:gd name="connsiteX3" fmla="*/ 0 w 1828800"/>
                    <a:gd name="connsiteY3" fmla="*/ 914400 h 1028700"/>
                    <a:gd name="connsiteX0" fmla="*/ 0 w 1828800"/>
                    <a:gd name="connsiteY0" fmla="*/ 914400 h 914400"/>
                    <a:gd name="connsiteX1" fmla="*/ 914400 w 1828800"/>
                    <a:gd name="connsiteY1" fmla="*/ 0 h 914400"/>
                    <a:gd name="connsiteX2" fmla="*/ 1828800 w 1828800"/>
                    <a:gd name="connsiteY2" fmla="*/ 914400 h 914400"/>
                    <a:gd name="connsiteX3" fmla="*/ 0 w 1828800"/>
                    <a:gd name="connsiteY3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800" h="914400">
                      <a:moveTo>
                        <a:pt x="0" y="914400"/>
                      </a:moveTo>
                      <a:cubicBezTo>
                        <a:pt x="0" y="409391"/>
                        <a:pt x="409391" y="0"/>
                        <a:pt x="914400" y="0"/>
                      </a:cubicBezTo>
                      <a:cubicBezTo>
                        <a:pt x="1419409" y="0"/>
                        <a:pt x="1828800" y="409391"/>
                        <a:pt x="1828800" y="914400"/>
                      </a:cubicBezTo>
                      <a:lnTo>
                        <a:pt x="0" y="9144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bg1"/>
                      </a:solidFill>
                    </a:rPr>
                    <a:t>Net Value </a:t>
                  </a:r>
                  <a:br>
                    <a:rPr lang="en-US" sz="2000" b="1">
                      <a:solidFill>
                        <a:schemeClr val="bg1"/>
                      </a:solidFill>
                    </a:rPr>
                  </a:br>
                  <a:r>
                    <a:rPr lang="en-US" sz="2000" b="1">
                      <a:solidFill>
                        <a:schemeClr val="bg1"/>
                      </a:solidFill>
                    </a:rPr>
                    <a:t>Creation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ED50CE1-1D41-8520-4430-9FB0847FB069}"/>
                  </a:ext>
                </a:extLst>
              </p:cNvPr>
              <p:cNvGrpSpPr/>
              <p:nvPr/>
            </p:nvGrpSpPr>
            <p:grpSpPr>
              <a:xfrm>
                <a:off x="9601200" y="4702623"/>
                <a:ext cx="1920240" cy="1920240"/>
                <a:chOff x="6694481" y="3855669"/>
                <a:chExt cx="1920240" cy="1920240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BBEADE5-2031-1C51-0A0E-D61B797184B0}"/>
                    </a:ext>
                  </a:extLst>
                </p:cNvPr>
                <p:cNvSpPr/>
                <p:nvPr/>
              </p:nvSpPr>
              <p:spPr>
                <a:xfrm>
                  <a:off x="6694481" y="3855669"/>
                  <a:ext cx="1920240" cy="192024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03200" sx="98000" sy="98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600" b="1">
                      <a:solidFill>
                        <a:srgbClr val="00B050"/>
                      </a:solidFill>
                    </a:rPr>
                    <a:t>~$4.0B</a:t>
                  </a:r>
                </a:p>
              </p:txBody>
            </p:sp>
            <p:sp>
              <p:nvSpPr>
                <p:cNvPr id="52" name="Oval 55">
                  <a:extLst>
                    <a:ext uri="{FF2B5EF4-FFF2-40B4-BE49-F238E27FC236}">
                      <a16:creationId xmlns:a16="http://schemas.microsoft.com/office/drawing/2014/main" id="{6CAE3AC7-A667-71A4-BE59-2BC928AC0ACA}"/>
                    </a:ext>
                  </a:extLst>
                </p:cNvPr>
                <p:cNvSpPr/>
                <p:nvPr/>
              </p:nvSpPr>
              <p:spPr>
                <a:xfrm>
                  <a:off x="6740201" y="3901389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14400 h 1828800"/>
                    <a:gd name="connsiteX1" fmla="*/ 914400 w 1828800"/>
                    <a:gd name="connsiteY1" fmla="*/ 0 h 1828800"/>
                    <a:gd name="connsiteX2" fmla="*/ 1828800 w 1828800"/>
                    <a:gd name="connsiteY2" fmla="*/ 914400 h 1828800"/>
                    <a:gd name="connsiteX3" fmla="*/ 914400 w 1828800"/>
                    <a:gd name="connsiteY3" fmla="*/ 1828800 h 1828800"/>
                    <a:gd name="connsiteX4" fmla="*/ 0 w 1828800"/>
                    <a:gd name="connsiteY4" fmla="*/ 914400 h 1828800"/>
                    <a:gd name="connsiteX0" fmla="*/ 0 w 1828800"/>
                    <a:gd name="connsiteY0" fmla="*/ 914400 h 1028700"/>
                    <a:gd name="connsiteX1" fmla="*/ 914400 w 1828800"/>
                    <a:gd name="connsiteY1" fmla="*/ 0 h 1028700"/>
                    <a:gd name="connsiteX2" fmla="*/ 1828800 w 1828800"/>
                    <a:gd name="connsiteY2" fmla="*/ 914400 h 1028700"/>
                    <a:gd name="connsiteX3" fmla="*/ 0 w 1828800"/>
                    <a:gd name="connsiteY3" fmla="*/ 914400 h 1028700"/>
                    <a:gd name="connsiteX0" fmla="*/ 0 w 1828800"/>
                    <a:gd name="connsiteY0" fmla="*/ 914400 h 914400"/>
                    <a:gd name="connsiteX1" fmla="*/ 914400 w 1828800"/>
                    <a:gd name="connsiteY1" fmla="*/ 0 h 914400"/>
                    <a:gd name="connsiteX2" fmla="*/ 1828800 w 1828800"/>
                    <a:gd name="connsiteY2" fmla="*/ 914400 h 914400"/>
                    <a:gd name="connsiteX3" fmla="*/ 0 w 1828800"/>
                    <a:gd name="connsiteY3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800" h="914400">
                      <a:moveTo>
                        <a:pt x="0" y="914400"/>
                      </a:moveTo>
                      <a:cubicBezTo>
                        <a:pt x="0" y="409391"/>
                        <a:pt x="409391" y="0"/>
                        <a:pt x="914400" y="0"/>
                      </a:cubicBezTo>
                      <a:cubicBezTo>
                        <a:pt x="1419409" y="0"/>
                        <a:pt x="1828800" y="409391"/>
                        <a:pt x="1828800" y="914400"/>
                      </a:cubicBezTo>
                      <a:lnTo>
                        <a:pt x="0" y="9144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7315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bg1"/>
                      </a:solidFill>
                    </a:rPr>
                    <a:t>Net Value </a:t>
                  </a:r>
                  <a:br>
                    <a:rPr lang="en-US" sz="2000" b="1">
                      <a:solidFill>
                        <a:schemeClr val="bg1"/>
                      </a:solidFill>
                    </a:rPr>
                  </a:br>
                  <a:r>
                    <a:rPr lang="en-US" sz="2000" b="1">
                      <a:solidFill>
                        <a:schemeClr val="bg1"/>
                      </a:solidFill>
                    </a:rPr>
                    <a:t>Creation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54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Further Reading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B03B93D-AEA2-6A75-FB26-EF93F4D5CFD8}"/>
              </a:ext>
            </a:extLst>
          </p:cNvPr>
          <p:cNvSpPr txBox="1">
            <a:spLocks/>
          </p:cNvSpPr>
          <p:nvPr/>
        </p:nvSpPr>
        <p:spPr>
          <a:xfrm>
            <a:off x="457200" y="743395"/>
            <a:ext cx="11430000" cy="404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Biotechnology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(2022)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641-650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288" y="1304626"/>
            <a:ext cx="4123804" cy="52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7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Alnylam Business Plan: 2003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5330426-B702-A68F-F8E2-71BAE2E7BA0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86000"/>
            <a:ext cx="3532188" cy="2647950"/>
            <a:chOff x="2160" y="1440"/>
            <a:chExt cx="2225" cy="1668"/>
          </a:xfrm>
        </p:grpSpPr>
        <p:sp>
          <p:nvSpPr>
            <p:cNvPr id="8" name="Arc 8">
              <a:extLst>
                <a:ext uri="{FF2B5EF4-FFF2-40B4-BE49-F238E27FC236}">
                  <a16:creationId xmlns:a16="http://schemas.microsoft.com/office/drawing/2014/main" id="{F57A6ED6-0280-5556-7483-6B427A5BC52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496" y="1824"/>
              <a:ext cx="1366" cy="1200"/>
            </a:xfrm>
            <a:custGeom>
              <a:avLst/>
              <a:gdLst>
                <a:gd name="T0" fmla="*/ 0 w 22756"/>
                <a:gd name="T1" fmla="*/ 0 h 21600"/>
                <a:gd name="T2" fmla="*/ 0 w 22756"/>
                <a:gd name="T3" fmla="*/ 0 h 21600"/>
                <a:gd name="T4" fmla="*/ 0 w 2275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FC7A5B7-96A5-4F29-A29C-8AD487F1E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352"/>
              <a:ext cx="88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Clinical</a:t>
              </a:r>
            </a:p>
            <a:p>
              <a:r>
                <a:rPr lang="en-US" sz="2400" i="1" dirty="0"/>
                <a:t>Pipeline</a:t>
              </a:r>
            </a:p>
            <a:p>
              <a:r>
                <a:rPr lang="en-US" sz="2400" i="1" dirty="0"/>
                <a:t>3-5 years 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D039DBE5-8BA9-3501-B774-959F7D1E3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968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5540810F-CBAB-A8B2-BECB-271D5FE3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" y="2064"/>
              <a:ext cx="5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Pharma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Deals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E71F7CB-C071-1D0D-6DF9-AAD0D418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44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521AC598-9C26-7873-901F-138E628F0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536"/>
              <a:ext cx="56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Clinical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Efficacy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160D1FF-8C91-CDDF-6510-9657E74379CE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990600"/>
            <a:ext cx="2590800" cy="1905000"/>
            <a:chOff x="3600" y="624"/>
            <a:chExt cx="1632" cy="1200"/>
          </a:xfrm>
        </p:grpSpPr>
        <p:sp>
          <p:nvSpPr>
            <p:cNvPr id="15" name="Arc 15">
              <a:extLst>
                <a:ext uri="{FF2B5EF4-FFF2-40B4-BE49-F238E27FC236}">
                  <a16:creationId xmlns:a16="http://schemas.microsoft.com/office/drawing/2014/main" id="{800F7CD7-F5C7-F6F1-A344-12317DEFB17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3866" y="624"/>
              <a:ext cx="1366" cy="1200"/>
            </a:xfrm>
            <a:custGeom>
              <a:avLst/>
              <a:gdLst>
                <a:gd name="T0" fmla="*/ 0 w 22756"/>
                <a:gd name="T1" fmla="*/ 0 h 21600"/>
                <a:gd name="T2" fmla="*/ 0 w 22756"/>
                <a:gd name="T3" fmla="*/ 0 h 21600"/>
                <a:gd name="T4" fmla="*/ 0 w 2275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F251CEF7-ACA0-8182-4DBC-897F4F422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0" y="1124"/>
              <a:ext cx="82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/>
                <a:t>Products</a:t>
              </a:r>
            </a:p>
            <a:p>
              <a:r>
                <a:rPr lang="en-US" sz="2400" i="1"/>
                <a:t>5+ years 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BC7BF87-0F9F-F1EB-7FCC-9E3679CD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72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4D0FBE3A-E325-9C2A-10F6-A1708D20F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816"/>
              <a:ext cx="59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Pipeline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NPV</a:t>
              </a:r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0E3BABBC-CC68-1FD7-B4EB-A29CD6AC6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761998"/>
            <a:ext cx="762000" cy="5943600"/>
          </a:xfrm>
          <a:prstGeom prst="upArrow">
            <a:avLst>
              <a:gd name="adj1" fmla="val 55833"/>
              <a:gd name="adj2" fmla="val 1747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sz="1600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D2EBA078-85A3-38AF-EEE7-7253B29423A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46516" y="3214402"/>
            <a:ext cx="11060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738E"/>
                </a:solidFill>
              </a:rPr>
              <a:t>Value</a:t>
            </a:r>
          </a:p>
        </p:txBody>
      </p:sp>
      <p:grpSp>
        <p:nvGrpSpPr>
          <p:cNvPr id="21" name="Group 34">
            <a:extLst>
              <a:ext uri="{FF2B5EF4-FFF2-40B4-BE49-F238E27FC236}">
                <a16:creationId xmlns:a16="http://schemas.microsoft.com/office/drawing/2014/main" id="{07A943F9-AE0E-DCB9-1C76-965530CDEF47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191000"/>
            <a:ext cx="4114800" cy="2514600"/>
            <a:chOff x="720" y="2640"/>
            <a:chExt cx="2592" cy="1584"/>
          </a:xfrm>
        </p:grpSpPr>
        <p:sp>
          <p:nvSpPr>
            <p:cNvPr id="22" name="Arc 2">
              <a:extLst>
                <a:ext uri="{FF2B5EF4-FFF2-40B4-BE49-F238E27FC236}">
                  <a16:creationId xmlns:a16="http://schemas.microsoft.com/office/drawing/2014/main" id="{A1525DAC-7328-46FA-B26E-27B7D5EB2C0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1126" y="3024"/>
              <a:ext cx="1366" cy="1200"/>
            </a:xfrm>
            <a:custGeom>
              <a:avLst/>
              <a:gdLst>
                <a:gd name="T0" fmla="*/ 0 w 22756"/>
                <a:gd name="T1" fmla="*/ 63 h 21600"/>
                <a:gd name="T2" fmla="*/ 100 w 22756"/>
                <a:gd name="T3" fmla="*/ 63 h 21600"/>
                <a:gd name="T4" fmla="*/ 100 w 22756"/>
                <a:gd name="T5" fmla="*/ 63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04CFBD53-0E53-2154-FC0C-6E44F1839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64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chemeClr val="accent5"/>
                </a:solidFill>
                <a:latin typeface="Arial" charset="0"/>
                <a:ea typeface="ＭＳ Ｐゴシック" pitchFamily="-110" charset="-128"/>
              </a:endParaRPr>
            </a:p>
          </p:txBody>
        </p:sp>
        <p:pic>
          <p:nvPicPr>
            <p:cNvPr id="24" name="Picture 4" descr="combo-full page-small">
              <a:extLst>
                <a:ext uri="{FF2B5EF4-FFF2-40B4-BE49-F238E27FC236}">
                  <a16:creationId xmlns:a16="http://schemas.microsoft.com/office/drawing/2014/main" id="{2AA4A4D7-3F24-E24D-657B-6B238C09C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96" y="3216"/>
              <a:ext cx="816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81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BB723A86-C34C-A53A-35E6-8EB13150A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408"/>
              <a:ext cx="943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“Bloom on</a:t>
              </a:r>
            </a:p>
            <a:p>
              <a:r>
                <a:rPr lang="en-US" sz="2400" i="1" dirty="0"/>
                <a:t>The Rose”</a:t>
              </a:r>
            </a:p>
            <a:p>
              <a:r>
                <a:rPr lang="en-US" sz="2400" i="1" dirty="0"/>
                <a:t>2-3 years </a:t>
              </a: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39CAD19D-C5CF-5675-21CA-630593180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" y="2736"/>
              <a:ext cx="5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chemeClr val="accent5"/>
                  </a:solidFill>
                </a:rPr>
                <a:t>Pharma</a:t>
              </a:r>
            </a:p>
            <a:p>
              <a:pPr algn="ctr"/>
              <a:r>
                <a:rPr lang="en-US">
                  <a:solidFill>
                    <a:schemeClr val="accent5"/>
                  </a:solidFill>
                </a:rPr>
                <a:t>Deals</a:t>
              </a: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889181D-6DF8-3349-302B-C5B20398B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216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chemeClr val="accent5"/>
                </a:solidFill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9897198F-A60B-B857-1B6F-5470B54C4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" y="3312"/>
              <a:ext cx="59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Patent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Building</a:t>
              </a:r>
            </a:p>
          </p:txBody>
        </p:sp>
      </p:grpSp>
      <p:sp>
        <p:nvSpPr>
          <p:cNvPr id="29" name="Text Box 24">
            <a:extLst>
              <a:ext uri="{FF2B5EF4-FFF2-40B4-BE49-F238E27FC236}">
                <a16:creationId xmlns:a16="http://schemas.microsoft.com/office/drawing/2014/main" id="{F322331F-1CD4-7E18-2205-72C07276D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025" y="1337734"/>
            <a:ext cx="154080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5"/>
                </a:solidFill>
              </a:rPr>
              <a:t>Business Plan;</a:t>
            </a:r>
          </a:p>
          <a:p>
            <a:r>
              <a:rPr lang="en-US" b="1">
                <a:solidFill>
                  <a:schemeClr val="accent5"/>
                </a:solidFill>
              </a:rPr>
              <a:t>H1, 2003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641A1592-5127-2B31-47D2-E92F44DB34D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50BB19-373D-4376-AB43-8D050DCC8D1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D6A728-B122-BE39-1ABD-40325F5BF1EA}"/>
              </a:ext>
            </a:extLst>
          </p:cNvPr>
          <p:cNvSpPr/>
          <p:nvPr/>
        </p:nvSpPr>
        <p:spPr>
          <a:xfrm>
            <a:off x="2328334" y="4766734"/>
            <a:ext cx="1687513" cy="1600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0FECDC-FA14-A9B7-F5DD-2A8F6E3439F6}"/>
              </a:ext>
            </a:extLst>
          </p:cNvPr>
          <p:cNvSpPr txBox="1"/>
          <p:nvPr/>
        </p:nvSpPr>
        <p:spPr>
          <a:xfrm>
            <a:off x="9133186" y="3856732"/>
            <a:ext cx="2432462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10-20 Years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$1-2B</a:t>
            </a:r>
          </a:p>
        </p:txBody>
      </p:sp>
    </p:spTree>
    <p:extLst>
      <p:ext uri="{BB962C8B-B14F-4D97-AF65-F5344CB8AC3E}">
        <p14:creationId xmlns:p14="http://schemas.microsoft.com/office/powerpoint/2010/main" val="8821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IP Consolidation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FB1571C-6F49-B156-3E3C-BE95950C08B2}"/>
              </a:ext>
            </a:extLst>
          </p:cNvPr>
          <p:cNvGrpSpPr/>
          <p:nvPr/>
        </p:nvGrpSpPr>
        <p:grpSpPr>
          <a:xfrm>
            <a:off x="7746771" y="2751663"/>
            <a:ext cx="3198798" cy="2641600"/>
            <a:chOff x="7746771" y="2751663"/>
            <a:chExt cx="3198798" cy="2641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F7C692-5540-B374-31B0-837ABECB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751663"/>
              <a:ext cx="2641600" cy="26416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BA6FA1-64E0-6B5C-363C-0945765FC95B}"/>
                </a:ext>
              </a:extLst>
            </p:cNvPr>
            <p:cNvGrpSpPr/>
            <p:nvPr/>
          </p:nvGrpSpPr>
          <p:grpSpPr>
            <a:xfrm>
              <a:off x="7746771" y="4756956"/>
              <a:ext cx="3198798" cy="455741"/>
              <a:chOff x="6717219" y="2207065"/>
              <a:chExt cx="3675569" cy="455741"/>
            </a:xfrm>
          </p:grpSpPr>
          <p:sp>
            <p:nvSpPr>
              <p:cNvPr id="30" name="Oval 3">
                <a:extLst>
                  <a:ext uri="{FF2B5EF4-FFF2-40B4-BE49-F238E27FC236}">
                    <a16:creationId xmlns:a16="http://schemas.microsoft.com/office/drawing/2014/main" id="{A05FD02C-D147-E1DA-0306-514CEF827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941111" y="2445068"/>
                <a:ext cx="12540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1" name="Oval 5">
                <a:extLst>
                  <a:ext uri="{FF2B5EF4-FFF2-40B4-BE49-F238E27FC236}">
                    <a16:creationId xmlns:a16="http://schemas.microsoft.com/office/drawing/2014/main" id="{4910273D-2989-C625-F879-52237D87F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3492" y="2264143"/>
                <a:ext cx="125405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2" name="Oval 6">
                <a:extLst>
                  <a:ext uri="{FF2B5EF4-FFF2-40B4-BE49-F238E27FC236}">
                    <a16:creationId xmlns:a16="http://schemas.microsoft.com/office/drawing/2014/main" id="{A008E3DF-E7FB-A196-20B6-E42139FC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4410" y="2264143"/>
                <a:ext cx="12651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6B0E13E-B315-0206-2E3F-5C720AECA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4217" y="2264143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4" name="Oval 8">
                <a:extLst>
                  <a:ext uri="{FF2B5EF4-FFF2-40B4-BE49-F238E27FC236}">
                    <a16:creationId xmlns:a16="http://schemas.microsoft.com/office/drawing/2014/main" id="{5C2EF1E9-8FCE-625E-4AB0-A18788679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6244" y="2264143"/>
                <a:ext cx="126514" cy="13970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1BC8732C-0F83-5775-6019-0D240758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8271" y="2264143"/>
                <a:ext cx="12540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6" name="Oval 10">
                <a:extLst>
                  <a:ext uri="{FF2B5EF4-FFF2-40B4-BE49-F238E27FC236}">
                    <a16:creationId xmlns:a16="http://schemas.microsoft.com/office/drawing/2014/main" id="{214F31B7-1BDE-771B-EDF8-6201F294E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078" y="2264143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7" name="Oval 11">
                <a:extLst>
                  <a:ext uri="{FF2B5EF4-FFF2-40B4-BE49-F238E27FC236}">
                    <a16:creationId xmlns:a16="http://schemas.microsoft.com/office/drawing/2014/main" id="{0574FD47-FB3F-44E2-1D80-3C99B442A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8995" y="2264143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8" name="Oval 12">
                <a:extLst>
                  <a:ext uri="{FF2B5EF4-FFF2-40B4-BE49-F238E27FC236}">
                    <a16:creationId xmlns:a16="http://schemas.microsoft.com/office/drawing/2014/main" id="{FACAA89C-8095-DC34-F38C-ADD5A96FD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1022" y="2264143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39" name="Oval 13">
                <a:extLst>
                  <a:ext uri="{FF2B5EF4-FFF2-40B4-BE49-F238E27FC236}">
                    <a16:creationId xmlns:a16="http://schemas.microsoft.com/office/drawing/2014/main" id="{56440FDD-30A5-83FC-A4D7-A9CB04DDE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3049" y="2264143"/>
                <a:ext cx="124295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0" name="Oval 14">
                <a:extLst>
                  <a:ext uri="{FF2B5EF4-FFF2-40B4-BE49-F238E27FC236}">
                    <a16:creationId xmlns:a16="http://schemas.microsoft.com/office/drawing/2014/main" id="{FB23A953-21CD-7C97-6F38-9793462A2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966" y="2264143"/>
                <a:ext cx="124295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1" name="Oval 15">
                <a:extLst>
                  <a:ext uri="{FF2B5EF4-FFF2-40B4-BE49-F238E27FC236}">
                    <a16:creationId xmlns:a16="http://schemas.microsoft.com/office/drawing/2014/main" id="{813BC06F-4B3E-AE6E-6ED4-00C6188E5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2664" y="2265288"/>
                <a:ext cx="12873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2" name="Oval 16">
                <a:extLst>
                  <a:ext uri="{FF2B5EF4-FFF2-40B4-BE49-F238E27FC236}">
                    <a16:creationId xmlns:a16="http://schemas.microsoft.com/office/drawing/2014/main" id="{B969196C-967B-D59C-ED60-96C4BF9F4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4690" y="2264143"/>
                <a:ext cx="127624" cy="13970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3" name="Oval 17">
                <a:extLst>
                  <a:ext uri="{FF2B5EF4-FFF2-40B4-BE49-F238E27FC236}">
                    <a16:creationId xmlns:a16="http://schemas.microsoft.com/office/drawing/2014/main" id="{ACDB1B27-72FA-CBF4-2E67-4013A997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6717" y="2265288"/>
                <a:ext cx="12651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 dirty="0">
                  <a:cs typeface="Arial" pitchFamily="34" charset="0"/>
                </a:endParaRPr>
              </a:p>
            </p:txBody>
          </p:sp>
          <p:sp>
            <p:nvSpPr>
              <p:cNvPr id="44" name="Oval 18">
                <a:extLst>
                  <a:ext uri="{FF2B5EF4-FFF2-40B4-BE49-F238E27FC236}">
                    <a16:creationId xmlns:a16="http://schemas.microsoft.com/office/drawing/2014/main" id="{630DA479-90DC-B8BD-27AF-AD63A8C6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7635" y="2265288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5" name="Oval 19">
                <a:extLst>
                  <a:ext uri="{FF2B5EF4-FFF2-40B4-BE49-F238E27FC236}">
                    <a16:creationId xmlns:a16="http://schemas.microsoft.com/office/drawing/2014/main" id="{EAC6000C-D3AF-1214-0EF6-4CB7023A3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8552" y="2265288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6" name="Oval 20">
                <a:extLst>
                  <a:ext uri="{FF2B5EF4-FFF2-40B4-BE49-F238E27FC236}">
                    <a16:creationId xmlns:a16="http://schemas.microsoft.com/office/drawing/2014/main" id="{39BFC911-9E71-A391-C48C-8B1EDCCD1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0578" y="2265288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7" name="Oval 21">
                <a:extLst>
                  <a:ext uri="{FF2B5EF4-FFF2-40B4-BE49-F238E27FC236}">
                    <a16:creationId xmlns:a16="http://schemas.microsoft.com/office/drawing/2014/main" id="{A28FB599-F76B-A3E0-ABB4-F8791DAE5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1496" y="2265288"/>
                <a:ext cx="12651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8" name="Oval 22">
                <a:extLst>
                  <a:ext uri="{FF2B5EF4-FFF2-40B4-BE49-F238E27FC236}">
                    <a16:creationId xmlns:a16="http://schemas.microsoft.com/office/drawing/2014/main" id="{69AC6E0D-0AE3-DB86-8168-A28C0A979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3523" y="2265288"/>
                <a:ext cx="124295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49" name="Oval 23">
                <a:extLst>
                  <a:ext uri="{FF2B5EF4-FFF2-40B4-BE49-F238E27FC236}">
                    <a16:creationId xmlns:a16="http://schemas.microsoft.com/office/drawing/2014/main" id="{A14D7166-FDEF-A187-58B0-4DD1A3BEA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3330" y="2265288"/>
                <a:ext cx="12651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50" name="Oval 24">
                <a:extLst>
                  <a:ext uri="{FF2B5EF4-FFF2-40B4-BE49-F238E27FC236}">
                    <a16:creationId xmlns:a16="http://schemas.microsoft.com/office/drawing/2014/main" id="{30EC70E9-5FD1-2077-BB04-818C3A14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247" y="2265288"/>
                <a:ext cx="12651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583B1C67-1D2E-DFEF-43B4-0E5BBCCC5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5164" y="2265288"/>
                <a:ext cx="127624" cy="139702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52" name="Line 4">
                <a:extLst>
                  <a:ext uri="{FF2B5EF4-FFF2-40B4-BE49-F238E27FC236}">
                    <a16:creationId xmlns:a16="http://schemas.microsoft.com/office/drawing/2014/main" id="{31C07BB1-467A-269E-D245-8C050979C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77534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3" name="Line 26">
                <a:extLst>
                  <a:ext uri="{FF2B5EF4-FFF2-40B4-BE49-F238E27FC236}">
                    <a16:creationId xmlns:a16="http://schemas.microsoft.com/office/drawing/2014/main" id="{377505CF-18D7-41C8-B385-09AE7B6D6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27941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4" name="Line 27">
                <a:extLst>
                  <a:ext uri="{FF2B5EF4-FFF2-40B4-BE49-F238E27FC236}">
                    <a16:creationId xmlns:a16="http://schemas.microsoft.com/office/drawing/2014/main" id="{99ABCCB3-203F-8225-D066-DE6F5C14A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82012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5" name="Line 28">
                <a:extLst>
                  <a:ext uri="{FF2B5EF4-FFF2-40B4-BE49-F238E27FC236}">
                    <a16:creationId xmlns:a16="http://schemas.microsoft.com/office/drawing/2014/main" id="{0E5D4F67-B2F2-255E-F592-17E98E2EE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88608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6" name="Line 29">
                <a:extLst>
                  <a:ext uri="{FF2B5EF4-FFF2-40B4-BE49-F238E27FC236}">
                    <a16:creationId xmlns:a16="http://schemas.microsoft.com/office/drawing/2014/main" id="{3F4D3CB8-3F71-A779-109D-A44DF025C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45769" y="2207065"/>
                <a:ext cx="6025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7" name="Line 30">
                <a:extLst>
                  <a:ext uri="{FF2B5EF4-FFF2-40B4-BE49-F238E27FC236}">
                    <a16:creationId xmlns:a16="http://schemas.microsoft.com/office/drawing/2014/main" id="{C384924F-65DE-4441-F530-013E04612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49276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8" name="Line 31">
                <a:extLst>
                  <a:ext uri="{FF2B5EF4-FFF2-40B4-BE49-F238E27FC236}">
                    <a16:creationId xmlns:a16="http://schemas.microsoft.com/office/drawing/2014/main" id="{9076CFDA-4C07-FBB1-B875-5E4BDA10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04892" y="2207065"/>
                <a:ext cx="6025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59" name="Line 32">
                <a:extLst>
                  <a:ext uri="{FF2B5EF4-FFF2-40B4-BE49-F238E27FC236}">
                    <a16:creationId xmlns:a16="http://schemas.microsoft.com/office/drawing/2014/main" id="{DA77DF6A-D1CF-A8E6-9F8C-18AA7064F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09944" y="2207065"/>
                <a:ext cx="6334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0" name="Line 33">
                <a:extLst>
                  <a:ext uri="{FF2B5EF4-FFF2-40B4-BE49-F238E27FC236}">
                    <a16:creationId xmlns:a16="http://schemas.microsoft.com/office/drawing/2014/main" id="{55E7E20C-20D3-9701-ED58-59DD43E65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65559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1" name="Line 34">
                <a:extLst>
                  <a:ext uri="{FF2B5EF4-FFF2-40B4-BE49-F238E27FC236}">
                    <a16:creationId xmlns:a16="http://schemas.microsoft.com/office/drawing/2014/main" id="{3B97DE50-96CD-2E84-8F47-F5E3EC62D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67522" y="2207065"/>
                <a:ext cx="6334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2" name="Line 35">
                <a:extLst>
                  <a:ext uri="{FF2B5EF4-FFF2-40B4-BE49-F238E27FC236}">
                    <a16:creationId xmlns:a16="http://schemas.microsoft.com/office/drawing/2014/main" id="{6289D269-7707-4424-0EEC-51E0055DF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824682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3" name="Line 36">
                <a:extLst>
                  <a:ext uri="{FF2B5EF4-FFF2-40B4-BE49-F238E27FC236}">
                    <a16:creationId xmlns:a16="http://schemas.microsoft.com/office/drawing/2014/main" id="{8B78ADE4-C0EA-1D54-03BA-D39D5ECBF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31279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4" name="Line 37">
                <a:extLst>
                  <a:ext uri="{FF2B5EF4-FFF2-40B4-BE49-F238E27FC236}">
                    <a16:creationId xmlns:a16="http://schemas.microsoft.com/office/drawing/2014/main" id="{9604D14F-774E-E463-9057-E2E42DD0E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988439" y="2207065"/>
                <a:ext cx="6025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5" name="Line 38">
                <a:extLst>
                  <a:ext uri="{FF2B5EF4-FFF2-40B4-BE49-F238E27FC236}">
                    <a16:creationId xmlns:a16="http://schemas.microsoft.com/office/drawing/2014/main" id="{F94190A5-018F-4B08-3CA4-371510712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0401" y="2207065"/>
                <a:ext cx="6025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6" name="Line 39">
                <a:extLst>
                  <a:ext uri="{FF2B5EF4-FFF2-40B4-BE49-F238E27FC236}">
                    <a16:creationId xmlns:a16="http://schemas.microsoft.com/office/drawing/2014/main" id="{290DDD3A-0956-07D2-5F4A-85C4A20AB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144472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7" name="Line 40">
                <a:extLst>
                  <a:ext uri="{FF2B5EF4-FFF2-40B4-BE49-F238E27FC236}">
                    <a16:creationId xmlns:a16="http://schemas.microsoft.com/office/drawing/2014/main" id="{8244D666-8FCF-50ED-C810-CF515D72B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52614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8" name="Line 41">
                <a:extLst>
                  <a:ext uri="{FF2B5EF4-FFF2-40B4-BE49-F238E27FC236}">
                    <a16:creationId xmlns:a16="http://schemas.microsoft.com/office/drawing/2014/main" id="{B9CDADB0-CE40-92C7-C7A4-21FF77B21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308230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69" name="Line 42">
                <a:extLst>
                  <a:ext uri="{FF2B5EF4-FFF2-40B4-BE49-F238E27FC236}">
                    <a16:creationId xmlns:a16="http://schemas.microsoft.com/office/drawing/2014/main" id="{F26019D0-0673-1723-A63B-C1A0B1204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11736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0" name="Line 43">
                <a:extLst>
                  <a:ext uri="{FF2B5EF4-FFF2-40B4-BE49-F238E27FC236}">
                    <a16:creationId xmlns:a16="http://schemas.microsoft.com/office/drawing/2014/main" id="{7BD4CF0E-78CE-0DAD-1759-DEF32650C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465807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1" name="Line 44">
                <a:extLst>
                  <a:ext uri="{FF2B5EF4-FFF2-40B4-BE49-F238E27FC236}">
                    <a16:creationId xmlns:a16="http://schemas.microsoft.com/office/drawing/2014/main" id="{0E764E13-F7AE-9129-7FCC-AF2AE2C42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75493" y="2207065"/>
                <a:ext cx="6025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2" name="Line 45">
                <a:extLst>
                  <a:ext uri="{FF2B5EF4-FFF2-40B4-BE49-F238E27FC236}">
                    <a16:creationId xmlns:a16="http://schemas.microsoft.com/office/drawing/2014/main" id="{C0827DD9-9FB6-24BC-5ADF-FC4E278DF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628019" y="2207065"/>
                <a:ext cx="6334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3" name="Line 46">
                <a:extLst>
                  <a:ext uri="{FF2B5EF4-FFF2-40B4-BE49-F238E27FC236}">
                    <a16:creationId xmlns:a16="http://schemas.microsoft.com/office/drawing/2014/main" id="{1A3790F6-4974-FB84-07AA-D0D4D62B6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29981" y="2207065"/>
                <a:ext cx="6334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4" name="Line 47">
                <a:extLst>
                  <a:ext uri="{FF2B5EF4-FFF2-40B4-BE49-F238E27FC236}">
                    <a16:creationId xmlns:a16="http://schemas.microsoft.com/office/drawing/2014/main" id="{BBCC8249-4990-5024-F658-173176389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787142" y="2207065"/>
                <a:ext cx="6025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5" name="Line 48">
                <a:extLst>
                  <a:ext uri="{FF2B5EF4-FFF2-40B4-BE49-F238E27FC236}">
                    <a16:creationId xmlns:a16="http://schemas.microsoft.com/office/drawing/2014/main" id="{0EC2D289-1CED-A1A5-18A4-14C5D66EC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95284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6" name="Line 49">
                <a:extLst>
                  <a:ext uri="{FF2B5EF4-FFF2-40B4-BE49-F238E27FC236}">
                    <a16:creationId xmlns:a16="http://schemas.microsoft.com/office/drawing/2014/main" id="{664B81D9-9CC9-96DA-B306-0A2B003AE3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949354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7" name="Line 50">
                <a:extLst>
                  <a:ext uri="{FF2B5EF4-FFF2-40B4-BE49-F238E27FC236}">
                    <a16:creationId xmlns:a16="http://schemas.microsoft.com/office/drawing/2014/main" id="{4B3898C2-95FC-71DF-E0F4-B0D2C2D07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52861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8" name="Line 51">
                <a:extLst>
                  <a:ext uri="{FF2B5EF4-FFF2-40B4-BE49-F238E27FC236}">
                    <a16:creationId xmlns:a16="http://schemas.microsoft.com/office/drawing/2014/main" id="{738DE14C-6DB0-E878-A573-9042F8BB8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108477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9" name="Line 52">
                <a:extLst>
                  <a:ext uri="{FF2B5EF4-FFF2-40B4-BE49-F238E27FC236}">
                    <a16:creationId xmlns:a16="http://schemas.microsoft.com/office/drawing/2014/main" id="{53CF3B86-39DF-0FD4-D914-577BE4C38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15074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0" name="Line 53">
                <a:extLst>
                  <a:ext uri="{FF2B5EF4-FFF2-40B4-BE49-F238E27FC236}">
                    <a16:creationId xmlns:a16="http://schemas.microsoft.com/office/drawing/2014/main" id="{A62602B1-FD14-C309-BC1C-83A53EBDB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70689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1" name="Line 54">
                <a:extLst>
                  <a:ext uri="{FF2B5EF4-FFF2-40B4-BE49-F238E27FC236}">
                    <a16:creationId xmlns:a16="http://schemas.microsoft.com/office/drawing/2014/main" id="{D57C990C-7B16-E086-E223-F2D1338B1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374197" y="2207065"/>
                <a:ext cx="6025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2" name="Line 55">
                <a:extLst>
                  <a:ext uri="{FF2B5EF4-FFF2-40B4-BE49-F238E27FC236}">
                    <a16:creationId xmlns:a16="http://schemas.microsoft.com/office/drawing/2014/main" id="{DED02005-59E6-D889-3828-C03A238C0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429812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3" name="Line 56">
                <a:extLst>
                  <a:ext uri="{FF2B5EF4-FFF2-40B4-BE49-F238E27FC236}">
                    <a16:creationId xmlns:a16="http://schemas.microsoft.com/office/drawing/2014/main" id="{38523B2D-0CC9-CCDB-B5B8-5786FA03E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6409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4" name="Line 57">
                <a:extLst>
                  <a:ext uri="{FF2B5EF4-FFF2-40B4-BE49-F238E27FC236}">
                    <a16:creationId xmlns:a16="http://schemas.microsoft.com/office/drawing/2014/main" id="{DDE2B567-1732-1892-3AFC-0F237DB3F9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590480" y="2207065"/>
                <a:ext cx="6334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5" name="Line 58">
                <a:extLst>
                  <a:ext uri="{FF2B5EF4-FFF2-40B4-BE49-F238E27FC236}">
                    <a16:creationId xmlns:a16="http://schemas.microsoft.com/office/drawing/2014/main" id="{AF690CB0-0AFA-0F16-5387-BC593C5FF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95532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6" name="Line 59">
                <a:extLst>
                  <a:ext uri="{FF2B5EF4-FFF2-40B4-BE49-F238E27FC236}">
                    <a16:creationId xmlns:a16="http://schemas.microsoft.com/office/drawing/2014/main" id="{33F849B3-2291-2050-D7B4-FF97D4591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749602" y="2207065"/>
                <a:ext cx="63341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7" name="Line 60">
                <a:extLst>
                  <a:ext uri="{FF2B5EF4-FFF2-40B4-BE49-F238E27FC236}">
                    <a16:creationId xmlns:a16="http://schemas.microsoft.com/office/drawing/2014/main" id="{D9DBAF90-8FBF-302A-7621-A278727A2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59289" y="2207065"/>
                <a:ext cx="60250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8" name="Line 61">
                <a:extLst>
                  <a:ext uri="{FF2B5EF4-FFF2-40B4-BE49-F238E27FC236}">
                    <a16:creationId xmlns:a16="http://schemas.microsoft.com/office/drawing/2014/main" id="{FDA27D09-8626-FDE9-30D3-40412E688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911815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9" name="Line 62">
                <a:extLst>
                  <a:ext uri="{FF2B5EF4-FFF2-40B4-BE49-F238E27FC236}">
                    <a16:creationId xmlns:a16="http://schemas.microsoft.com/office/drawing/2014/main" id="{4CA3508D-63F9-3451-54C3-D862DBBD7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6867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90" name="Line 63">
                <a:extLst>
                  <a:ext uri="{FF2B5EF4-FFF2-40B4-BE49-F238E27FC236}">
                    <a16:creationId xmlns:a16="http://schemas.microsoft.com/office/drawing/2014/main" id="{4082DA8D-34B2-C7AD-71D5-C5961A27D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070937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91" name="Line 64">
                <a:extLst>
                  <a:ext uri="{FF2B5EF4-FFF2-40B4-BE49-F238E27FC236}">
                    <a16:creationId xmlns:a16="http://schemas.microsoft.com/office/drawing/2014/main" id="{F069E1BA-F03E-3854-FB1F-63DD8C4D6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233150" y="2207065"/>
                <a:ext cx="61795" cy="10505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92" name="Oval 65">
                <a:extLst>
                  <a:ext uri="{FF2B5EF4-FFF2-40B4-BE49-F238E27FC236}">
                    <a16:creationId xmlns:a16="http://schemas.microsoft.com/office/drawing/2014/main" id="{E5CEFC07-EE87-A90B-E283-DCEA5285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717219" y="2445068"/>
                <a:ext cx="12762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 dirty="0">
                  <a:cs typeface="Arial" pitchFamily="34" charset="0"/>
                </a:endParaRPr>
              </a:p>
            </p:txBody>
          </p:sp>
          <p:sp>
            <p:nvSpPr>
              <p:cNvPr id="93" name="Oval 66">
                <a:extLst>
                  <a:ext uri="{FF2B5EF4-FFF2-40B4-BE49-F238E27FC236}">
                    <a16:creationId xmlns:a16="http://schemas.microsoft.com/office/drawing/2014/main" id="{A07B64EE-2975-D0D9-E13A-578B1F819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879246" y="2445068"/>
                <a:ext cx="12651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 dirty="0">
                  <a:cs typeface="Arial" pitchFamily="34" charset="0"/>
                </a:endParaRPr>
              </a:p>
            </p:txBody>
          </p:sp>
          <p:sp>
            <p:nvSpPr>
              <p:cNvPr id="94" name="Oval 67">
                <a:extLst>
                  <a:ext uri="{FF2B5EF4-FFF2-40B4-BE49-F238E27FC236}">
                    <a16:creationId xmlns:a16="http://schemas.microsoft.com/office/drawing/2014/main" id="{46163E59-2C34-6247-5A0A-756EAEF70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040163" y="2445068"/>
                <a:ext cx="12651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95" name="Oval 68">
                <a:extLst>
                  <a:ext uri="{FF2B5EF4-FFF2-40B4-BE49-F238E27FC236}">
                    <a16:creationId xmlns:a16="http://schemas.microsoft.com/office/drawing/2014/main" id="{BEC47280-8306-428F-D01D-C6EA08EA5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202190" y="2445068"/>
                <a:ext cx="124295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96" name="Oval 69">
                <a:extLst>
                  <a:ext uri="{FF2B5EF4-FFF2-40B4-BE49-F238E27FC236}">
                    <a16:creationId xmlns:a16="http://schemas.microsoft.com/office/drawing/2014/main" id="{D98E00BB-8D3F-D4A4-ACB1-B84AEC51C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361998" y="2445068"/>
                <a:ext cx="12651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97" name="Oval 70">
                <a:extLst>
                  <a:ext uri="{FF2B5EF4-FFF2-40B4-BE49-F238E27FC236}">
                    <a16:creationId xmlns:a16="http://schemas.microsoft.com/office/drawing/2014/main" id="{3441E2C1-075E-378F-52F1-886213A05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521805" y="2445068"/>
                <a:ext cx="127624" cy="147718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98" name="Oval 71">
                <a:extLst>
                  <a:ext uri="{FF2B5EF4-FFF2-40B4-BE49-F238E27FC236}">
                    <a16:creationId xmlns:a16="http://schemas.microsoft.com/office/drawing/2014/main" id="{80A5E7C2-1690-8BC7-753B-778107E2E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3832" y="2445068"/>
                <a:ext cx="12762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99" name="Oval 72">
                <a:extLst>
                  <a:ext uri="{FF2B5EF4-FFF2-40B4-BE49-F238E27FC236}">
                    <a16:creationId xmlns:a16="http://schemas.microsoft.com/office/drawing/2014/main" id="{1CF83101-5FD2-8A88-9B10-370DC99F0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844749" y="2445068"/>
                <a:ext cx="12762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0" name="Oval 73">
                <a:extLst>
                  <a:ext uri="{FF2B5EF4-FFF2-40B4-BE49-F238E27FC236}">
                    <a16:creationId xmlns:a16="http://schemas.microsoft.com/office/drawing/2014/main" id="{1C39C7FB-9430-3C94-EED0-BC0D8094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006776" y="2445068"/>
                <a:ext cx="126514" cy="147718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1" name="Oval 74">
                <a:extLst>
                  <a:ext uri="{FF2B5EF4-FFF2-40B4-BE49-F238E27FC236}">
                    <a16:creationId xmlns:a16="http://schemas.microsoft.com/office/drawing/2014/main" id="{949F6BCC-376F-D655-0FD2-EAC0C5D59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167693" y="2445068"/>
                <a:ext cx="127624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2" name="Oval 75">
                <a:extLst>
                  <a:ext uri="{FF2B5EF4-FFF2-40B4-BE49-F238E27FC236}">
                    <a16:creationId xmlns:a16="http://schemas.microsoft.com/office/drawing/2014/main" id="{D6213DAC-A975-4066-9870-91FF1DCB2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328610" y="2445068"/>
                <a:ext cx="12873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3" name="Oval 76">
                <a:extLst>
                  <a:ext uri="{FF2B5EF4-FFF2-40B4-BE49-F238E27FC236}">
                    <a16:creationId xmlns:a16="http://schemas.microsoft.com/office/drawing/2014/main" id="{0E5BD7C6-5074-BDFE-2E05-289721C1C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491747" y="2445068"/>
                <a:ext cx="124295" cy="14771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4" name="Oval 77">
                <a:extLst>
                  <a:ext uri="{FF2B5EF4-FFF2-40B4-BE49-F238E27FC236}">
                    <a16:creationId xmlns:a16="http://schemas.microsoft.com/office/drawing/2014/main" id="{0115E194-D281-CBCD-91EA-DFE39A883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652664" y="2445068"/>
                <a:ext cx="124295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5" name="Oval 78">
                <a:extLst>
                  <a:ext uri="{FF2B5EF4-FFF2-40B4-BE49-F238E27FC236}">
                    <a16:creationId xmlns:a16="http://schemas.microsoft.com/office/drawing/2014/main" id="{F33F24A6-E2CF-C19A-9628-FF25C82A0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811361" y="2445068"/>
                <a:ext cx="12762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6" name="Oval 79">
                <a:extLst>
                  <a:ext uri="{FF2B5EF4-FFF2-40B4-BE49-F238E27FC236}">
                    <a16:creationId xmlns:a16="http://schemas.microsoft.com/office/drawing/2014/main" id="{DEB224CF-59E4-41F8-D61C-48D6352C3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973388" y="2445068"/>
                <a:ext cx="12762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7" name="Oval 80">
                <a:extLst>
                  <a:ext uri="{FF2B5EF4-FFF2-40B4-BE49-F238E27FC236}">
                    <a16:creationId xmlns:a16="http://schemas.microsoft.com/office/drawing/2014/main" id="{6EBA0D90-D6F8-CD33-C684-48E9F97F4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134305" y="2445068"/>
                <a:ext cx="12762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8" name="Oval 81">
                <a:extLst>
                  <a:ext uri="{FF2B5EF4-FFF2-40B4-BE49-F238E27FC236}">
                    <a16:creationId xmlns:a16="http://schemas.microsoft.com/office/drawing/2014/main" id="{93970FFC-104F-C7D1-9FCC-9E4C87C23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296332" y="2445068"/>
                <a:ext cx="125405" cy="146572"/>
              </a:xfrm>
              <a:prstGeom prst="ellipse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09" name="Oval 82">
                <a:extLst>
                  <a:ext uri="{FF2B5EF4-FFF2-40B4-BE49-F238E27FC236}">
                    <a16:creationId xmlns:a16="http://schemas.microsoft.com/office/drawing/2014/main" id="{1119EDFD-EA5A-0FBF-75C8-1F15EAB7C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457249" y="2445068"/>
                <a:ext cx="12651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10" name="Oval 83">
                <a:extLst>
                  <a:ext uri="{FF2B5EF4-FFF2-40B4-BE49-F238E27FC236}">
                    <a16:creationId xmlns:a16="http://schemas.microsoft.com/office/drawing/2014/main" id="{161C93AF-07C8-47EF-A041-9A8688BFB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618166" y="2445068"/>
                <a:ext cx="12762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11" name="Oval 84">
                <a:extLst>
                  <a:ext uri="{FF2B5EF4-FFF2-40B4-BE49-F238E27FC236}">
                    <a16:creationId xmlns:a16="http://schemas.microsoft.com/office/drawing/2014/main" id="{DCB995CB-9424-684B-E946-4009C73C6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9779084" y="2445068"/>
                <a:ext cx="126514" cy="14657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>
                  <a:cs typeface="Arial" pitchFamily="34" charset="0"/>
                </a:endParaRPr>
              </a:p>
            </p:txBody>
          </p:sp>
          <p:sp>
            <p:nvSpPr>
              <p:cNvPr id="112" name="Line 85">
                <a:extLst>
                  <a:ext uri="{FF2B5EF4-FFF2-40B4-BE49-F238E27FC236}">
                    <a16:creationId xmlns:a16="http://schemas.microsoft.com/office/drawing/2014/main" id="{46BA2253-8308-C7C5-7AF9-844ACCE07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1970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3" name="Line 86">
                <a:extLst>
                  <a:ext uri="{FF2B5EF4-FFF2-40B4-BE49-F238E27FC236}">
                    <a16:creationId xmlns:a16="http://schemas.microsoft.com/office/drawing/2014/main" id="{A6417263-EEB5-24F4-E42F-E235A2E68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4496" y="2545394"/>
                <a:ext cx="63341" cy="11741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4" name="Line 87">
                <a:extLst>
                  <a:ext uri="{FF2B5EF4-FFF2-40B4-BE49-F238E27FC236}">
                    <a16:creationId xmlns:a16="http://schemas.microsoft.com/office/drawing/2014/main" id="{65F39F50-1BFF-0FDE-615C-F1F1902B4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62638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5" name="Line 88">
                <a:extLst>
                  <a:ext uri="{FF2B5EF4-FFF2-40B4-BE49-F238E27FC236}">
                    <a16:creationId xmlns:a16="http://schemas.microsoft.com/office/drawing/2014/main" id="{EBB72AE7-8025-0C6B-3605-D69ED0BDB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18253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6" name="Line 89">
                <a:extLst>
                  <a:ext uri="{FF2B5EF4-FFF2-40B4-BE49-F238E27FC236}">
                    <a16:creationId xmlns:a16="http://schemas.microsoft.com/office/drawing/2014/main" id="{E5F740CE-4F9F-6001-9D0F-59E256858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23305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7" name="Line 90">
                <a:extLst>
                  <a:ext uri="{FF2B5EF4-FFF2-40B4-BE49-F238E27FC236}">
                    <a16:creationId xmlns:a16="http://schemas.microsoft.com/office/drawing/2014/main" id="{9C5137DD-595B-04A6-F174-60D978C6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77377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8" name="Line 91">
                <a:extLst>
                  <a:ext uri="{FF2B5EF4-FFF2-40B4-BE49-F238E27FC236}">
                    <a16:creationId xmlns:a16="http://schemas.microsoft.com/office/drawing/2014/main" id="{0166EADB-C5FC-47AE-B154-859F0821C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3973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9" name="Line 92">
                <a:extLst>
                  <a:ext uri="{FF2B5EF4-FFF2-40B4-BE49-F238E27FC236}">
                    <a16:creationId xmlns:a16="http://schemas.microsoft.com/office/drawing/2014/main" id="{767F57CE-EDCA-950B-FA38-57B05FC8E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39588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0" name="Line 93">
                <a:extLst>
                  <a:ext uri="{FF2B5EF4-FFF2-40B4-BE49-F238E27FC236}">
                    <a16:creationId xmlns:a16="http://schemas.microsoft.com/office/drawing/2014/main" id="{BD064D53-C4C4-F338-60B0-1DF2281F8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43096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1" name="Line 94">
                <a:extLst>
                  <a:ext uri="{FF2B5EF4-FFF2-40B4-BE49-F238E27FC236}">
                    <a16:creationId xmlns:a16="http://schemas.microsoft.com/office/drawing/2014/main" id="{7EEE1BF2-55D1-450E-3352-26A96FB87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98712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2" name="Line 95">
                <a:extLst>
                  <a:ext uri="{FF2B5EF4-FFF2-40B4-BE49-F238E27FC236}">
                    <a16:creationId xmlns:a16="http://schemas.microsoft.com/office/drawing/2014/main" id="{02053971-F8CA-CD96-28F0-324703B05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5308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3" name="Line 96">
                <a:extLst>
                  <a:ext uri="{FF2B5EF4-FFF2-40B4-BE49-F238E27FC236}">
                    <a16:creationId xmlns:a16="http://schemas.microsoft.com/office/drawing/2014/main" id="{E7331936-2E8B-9E54-0C88-2EA5DA942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62469" y="2545394"/>
                <a:ext cx="60250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4" name="Line 97">
                <a:extLst>
                  <a:ext uri="{FF2B5EF4-FFF2-40B4-BE49-F238E27FC236}">
                    <a16:creationId xmlns:a16="http://schemas.microsoft.com/office/drawing/2014/main" id="{A1CA76C4-7575-C685-2E8C-D63E6BD74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4431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5" name="Line 98">
                <a:extLst>
                  <a:ext uri="{FF2B5EF4-FFF2-40B4-BE49-F238E27FC236}">
                    <a16:creationId xmlns:a16="http://schemas.microsoft.com/office/drawing/2014/main" id="{07B2BC61-3834-615E-8CB7-554509AA9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18501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6" name="Line 99">
                <a:extLst>
                  <a:ext uri="{FF2B5EF4-FFF2-40B4-BE49-F238E27FC236}">
                    <a16:creationId xmlns:a16="http://schemas.microsoft.com/office/drawing/2014/main" id="{11C608AB-FF45-93A8-C75B-D32AA4F63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6643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7" name="Line 100">
                <a:extLst>
                  <a:ext uri="{FF2B5EF4-FFF2-40B4-BE49-F238E27FC236}">
                    <a16:creationId xmlns:a16="http://schemas.microsoft.com/office/drawing/2014/main" id="{D17C032D-288B-DAB3-CC82-F7F27DC07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982258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8" name="Line 101">
                <a:extLst>
                  <a:ext uri="{FF2B5EF4-FFF2-40B4-BE49-F238E27FC236}">
                    <a16:creationId xmlns:a16="http://schemas.microsoft.com/office/drawing/2014/main" id="{A5B89A1B-B79F-8416-C3A9-36BF26764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84221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9" name="Line 102">
                <a:extLst>
                  <a:ext uri="{FF2B5EF4-FFF2-40B4-BE49-F238E27FC236}">
                    <a16:creationId xmlns:a16="http://schemas.microsoft.com/office/drawing/2014/main" id="{21DCA840-7097-8360-F43B-80AE62E8D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39836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0" name="Line 103">
                <a:extLst>
                  <a:ext uri="{FF2B5EF4-FFF2-40B4-BE49-F238E27FC236}">
                    <a16:creationId xmlns:a16="http://schemas.microsoft.com/office/drawing/2014/main" id="{0B212D15-6B76-BE0C-11C2-CA75333F8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7978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1" name="Line 104">
                <a:extLst>
                  <a:ext uri="{FF2B5EF4-FFF2-40B4-BE49-F238E27FC236}">
                    <a16:creationId xmlns:a16="http://schemas.microsoft.com/office/drawing/2014/main" id="{FB5C60CA-427D-E2BD-C6FE-74A29A4BC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02049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2" name="Line 105">
                <a:extLst>
                  <a:ext uri="{FF2B5EF4-FFF2-40B4-BE49-F238E27FC236}">
                    <a16:creationId xmlns:a16="http://schemas.microsoft.com/office/drawing/2014/main" id="{9CC6B8D1-9B6F-0D9A-4EE4-287BEE232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5556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3" name="Line 106">
                <a:extLst>
                  <a:ext uri="{FF2B5EF4-FFF2-40B4-BE49-F238E27FC236}">
                    <a16:creationId xmlns:a16="http://schemas.microsoft.com/office/drawing/2014/main" id="{D0C699AF-92BF-1C98-BA01-5F4A740AC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61172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4" name="Line 107">
                <a:extLst>
                  <a:ext uri="{FF2B5EF4-FFF2-40B4-BE49-F238E27FC236}">
                    <a16:creationId xmlns:a16="http://schemas.microsoft.com/office/drawing/2014/main" id="{1234A433-CD48-160C-C2D9-B8E0D9F32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9313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5" name="Line 108">
                <a:extLst>
                  <a:ext uri="{FF2B5EF4-FFF2-40B4-BE49-F238E27FC236}">
                    <a16:creationId xmlns:a16="http://schemas.microsoft.com/office/drawing/2014/main" id="{C034E5D5-8DF8-CC00-2268-10C18BDE6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624929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6" name="Line 109">
                <a:extLst>
                  <a:ext uri="{FF2B5EF4-FFF2-40B4-BE49-F238E27FC236}">
                    <a16:creationId xmlns:a16="http://schemas.microsoft.com/office/drawing/2014/main" id="{AF4E008E-80C1-061E-70DA-CDE3FEB58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26891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7" name="Line 110">
                <a:extLst>
                  <a:ext uri="{FF2B5EF4-FFF2-40B4-BE49-F238E27FC236}">
                    <a16:creationId xmlns:a16="http://schemas.microsoft.com/office/drawing/2014/main" id="{CDBE5F64-8616-D938-4A1E-EE72C140EE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782506" y="2545394"/>
                <a:ext cx="6334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8" name="Line 111">
                <a:extLst>
                  <a:ext uri="{FF2B5EF4-FFF2-40B4-BE49-F238E27FC236}">
                    <a16:creationId xmlns:a16="http://schemas.microsoft.com/office/drawing/2014/main" id="{5133879B-9BAA-2FEB-C0B5-93F3FE271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89104" y="2545394"/>
                <a:ext cx="63340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9" name="Line 112">
                <a:extLst>
                  <a:ext uri="{FF2B5EF4-FFF2-40B4-BE49-F238E27FC236}">
                    <a16:creationId xmlns:a16="http://schemas.microsoft.com/office/drawing/2014/main" id="{5FE742DD-8B4E-3457-82FB-EBAC0B499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44719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0" name="Line 113">
                <a:extLst>
                  <a:ext uri="{FF2B5EF4-FFF2-40B4-BE49-F238E27FC236}">
                    <a16:creationId xmlns:a16="http://schemas.microsoft.com/office/drawing/2014/main" id="{4C35EEFD-B70A-BFC1-C479-9EC9F11A0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6681" y="2545394"/>
                <a:ext cx="63340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1" name="Line 114">
                <a:extLst>
                  <a:ext uri="{FF2B5EF4-FFF2-40B4-BE49-F238E27FC236}">
                    <a16:creationId xmlns:a16="http://schemas.microsoft.com/office/drawing/2014/main" id="{C929699F-E472-2D9A-1BA3-6AFB65275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103841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D9728318-815C-93D3-81C5-AC3F0021B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10439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3" name="Line 116">
                <a:extLst>
                  <a:ext uri="{FF2B5EF4-FFF2-40B4-BE49-F238E27FC236}">
                    <a16:creationId xmlns:a16="http://schemas.microsoft.com/office/drawing/2014/main" id="{2A54732D-BC57-2B42-C2DB-91F12EB7A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266054" y="2545394"/>
                <a:ext cx="60250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4" name="Line 117">
                <a:extLst>
                  <a:ext uri="{FF2B5EF4-FFF2-40B4-BE49-F238E27FC236}">
                    <a16:creationId xmlns:a16="http://schemas.microsoft.com/office/drawing/2014/main" id="{58227F35-77D6-EF2D-9D07-5ECFAF3A5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9561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5" name="Line 118">
                <a:extLst>
                  <a:ext uri="{FF2B5EF4-FFF2-40B4-BE49-F238E27FC236}">
                    <a16:creationId xmlns:a16="http://schemas.microsoft.com/office/drawing/2014/main" id="{738EA551-6005-5249-6C4F-7140DBC13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5176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6" name="Line 119">
                <a:extLst>
                  <a:ext uri="{FF2B5EF4-FFF2-40B4-BE49-F238E27FC236}">
                    <a16:creationId xmlns:a16="http://schemas.microsoft.com/office/drawing/2014/main" id="{D05BF172-4A5D-FC7F-04E0-ED8D03C9A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1774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7" name="Line 120">
                <a:extLst>
                  <a:ext uri="{FF2B5EF4-FFF2-40B4-BE49-F238E27FC236}">
                    <a16:creationId xmlns:a16="http://schemas.microsoft.com/office/drawing/2014/main" id="{BA9002E4-7E30-6E2F-E539-FE1DEFA4E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87389" y="2545394"/>
                <a:ext cx="61795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8" name="Line 121">
                <a:extLst>
                  <a:ext uri="{FF2B5EF4-FFF2-40B4-BE49-F238E27FC236}">
                    <a16:creationId xmlns:a16="http://schemas.microsoft.com/office/drawing/2014/main" id="{B08E06F5-7959-1EBF-F0B3-A03F99A9A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0895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9" name="Line 122">
                <a:extLst>
                  <a:ext uri="{FF2B5EF4-FFF2-40B4-BE49-F238E27FC236}">
                    <a16:creationId xmlns:a16="http://schemas.microsoft.com/office/drawing/2014/main" id="{87D91F87-C3B9-BC60-8DA6-9F19E7D36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46511" y="2545394"/>
                <a:ext cx="6025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0" name="Line 123">
                <a:extLst>
                  <a:ext uri="{FF2B5EF4-FFF2-40B4-BE49-F238E27FC236}">
                    <a16:creationId xmlns:a16="http://schemas.microsoft.com/office/drawing/2014/main" id="{19A8383D-6706-A1A1-5DFB-E46B29C3E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53109" y="2545394"/>
                <a:ext cx="60250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1" name="Line 124">
                <a:extLst>
                  <a:ext uri="{FF2B5EF4-FFF2-40B4-BE49-F238E27FC236}">
                    <a16:creationId xmlns:a16="http://schemas.microsoft.com/office/drawing/2014/main" id="{B0B1134B-D0EF-DB81-BAB0-14E5C7FF8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907179" y="2545394"/>
                <a:ext cx="63341" cy="117412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4B1B5C5-4C32-48C3-E1FE-C2EA5071F877}"/>
              </a:ext>
            </a:extLst>
          </p:cNvPr>
          <p:cNvGrpSpPr/>
          <p:nvPr/>
        </p:nvGrpSpPr>
        <p:grpSpPr>
          <a:xfrm>
            <a:off x="263085" y="1284069"/>
            <a:ext cx="5342253" cy="5217454"/>
            <a:chOff x="263085" y="1284069"/>
            <a:chExt cx="5342253" cy="521745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DB65A8-B0F8-C675-EE21-1B9E90CD5145}"/>
                </a:ext>
              </a:extLst>
            </p:cNvPr>
            <p:cNvGrpSpPr/>
            <p:nvPr/>
          </p:nvGrpSpPr>
          <p:grpSpPr>
            <a:xfrm>
              <a:off x="263085" y="1284069"/>
              <a:ext cx="5342253" cy="5217454"/>
              <a:chOff x="263085" y="1284069"/>
              <a:chExt cx="5342253" cy="521745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7A888BC-D95E-78FF-1006-9228E169E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9065" y="4215250"/>
                <a:ext cx="2286273" cy="228627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26C6A46-7CF1-D438-1F70-250A4009B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085" y="1284069"/>
                <a:ext cx="4841335" cy="236836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B1761D-05D8-1F30-0ECB-95A882B2D2E1}"/>
                  </a:ext>
                </a:extLst>
              </p:cNvPr>
              <p:cNvSpPr/>
              <p:nvPr/>
            </p:nvSpPr>
            <p:spPr>
              <a:xfrm>
                <a:off x="1303867" y="2015067"/>
                <a:ext cx="3928533" cy="14139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B8A875-FBEF-FFFB-92C3-B34FB8D9E4DD}"/>
                  </a:ext>
                </a:extLst>
              </p:cNvPr>
              <p:cNvSpPr/>
              <p:nvPr/>
            </p:nvSpPr>
            <p:spPr>
              <a:xfrm>
                <a:off x="2387600" y="1994955"/>
                <a:ext cx="1066800" cy="182680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5115F-3B87-A648-8792-E6FCB68C8844}"/>
                  </a:ext>
                </a:extLst>
              </p:cNvPr>
              <p:cNvSpPr txBox="1"/>
              <p:nvPr/>
            </p:nvSpPr>
            <p:spPr>
              <a:xfrm>
                <a:off x="3801804" y="3452430"/>
                <a:ext cx="12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:r>
                  <a:rPr lang="en-US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Tuschl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2DE2B-9083-44D8-F62A-2575FE35851A}"/>
                  </a:ext>
                </a:extLst>
              </p:cNvPr>
              <p:cNvSpPr txBox="1"/>
              <p:nvPr/>
            </p:nvSpPr>
            <p:spPr>
              <a:xfrm>
                <a:off x="2379405" y="3875764"/>
                <a:ext cx="1201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:r>
                  <a:rPr lang="en-US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Tuschl</a:t>
                </a:r>
                <a:r>
                  <a:rPr 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2”</a:t>
                </a:r>
              </a:p>
            </p:txBody>
          </p:sp>
          <p:pic>
            <p:nvPicPr>
              <p:cNvPr id="12" name="Picture 11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6BE397FD-A4FF-2C28-E4B6-C7708D8F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3667" y="5067307"/>
                <a:ext cx="1773933" cy="502920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9BF860F-8EFC-F5B3-DB61-C0258C3D4133}"/>
                  </a:ext>
                </a:extLst>
              </p:cNvPr>
              <p:cNvCxnSpPr/>
              <p:nvPr/>
            </p:nvCxnSpPr>
            <p:spPr>
              <a:xfrm flipH="1">
                <a:off x="1964267" y="4402667"/>
                <a:ext cx="956733" cy="66464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9FF9C9C-049E-FF60-2CC4-47923E9E715C}"/>
                  </a:ext>
                </a:extLst>
              </p:cNvPr>
              <p:cNvCxnSpPr/>
              <p:nvPr/>
            </p:nvCxnSpPr>
            <p:spPr>
              <a:xfrm flipH="1">
                <a:off x="1981200" y="3956699"/>
                <a:ext cx="2421602" cy="111060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BB4EFB-9EFE-6C68-3AE5-5D9052AF3924}"/>
                  </a:ext>
                </a:extLst>
              </p:cNvPr>
              <p:cNvCxnSpPr/>
              <p:nvPr/>
            </p:nvCxnSpPr>
            <p:spPr>
              <a:xfrm>
                <a:off x="4402802" y="3956699"/>
                <a:ext cx="270798" cy="98783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55A286A9-DA9C-C007-307D-86328B97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70" y="3734446"/>
              <a:ext cx="1427679" cy="119581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0710E7D-0576-B761-2AF4-C02959156B9E}"/>
              </a:ext>
            </a:extLst>
          </p:cNvPr>
          <p:cNvGrpSpPr/>
          <p:nvPr/>
        </p:nvGrpSpPr>
        <p:grpSpPr>
          <a:xfrm>
            <a:off x="3751005" y="4616456"/>
            <a:ext cx="3552138" cy="1873767"/>
            <a:chOff x="3751005" y="4616456"/>
            <a:chExt cx="3552138" cy="1873767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2052EEF-C513-8962-A32A-CDD2DBE1D7D3}"/>
                </a:ext>
              </a:extLst>
            </p:cNvPr>
            <p:cNvSpPr/>
            <p:nvPr/>
          </p:nvSpPr>
          <p:spPr>
            <a:xfrm>
              <a:off x="3751005" y="4616456"/>
              <a:ext cx="1430596" cy="13372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52D1131F-1716-397E-875D-D442A1B8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0288" y="5612817"/>
              <a:ext cx="3092855" cy="877406"/>
            </a:xfrm>
            <a:prstGeom prst="rect">
              <a:avLst/>
            </a:prstGeom>
          </p:spPr>
        </p:pic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3AA4F121-5CDA-C406-452F-361A97FD2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0862"/>
            <a:ext cx="1219200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7CD0711-EEB3-1005-D091-09209780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7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80ADA46-ABD4-3A12-0124-2F7026379CC6}"/>
              </a:ext>
            </a:extLst>
          </p:cNvPr>
          <p:cNvGrpSpPr/>
          <p:nvPr/>
        </p:nvGrpSpPr>
        <p:grpSpPr>
          <a:xfrm>
            <a:off x="5891323" y="335485"/>
            <a:ext cx="5608149" cy="2797680"/>
            <a:chOff x="5891323" y="335485"/>
            <a:chExt cx="5608149" cy="2797680"/>
          </a:xfrm>
        </p:grpSpPr>
        <p:pic>
          <p:nvPicPr>
            <p:cNvPr id="25" name="Picture 2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4606C8F-1CA2-96BA-D0E8-A2C0CCD6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1323" y="1406441"/>
              <a:ext cx="2450054" cy="69460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953510-D250-63B3-72A6-DBBC94FA3174}"/>
                </a:ext>
              </a:extLst>
            </p:cNvPr>
            <p:cNvSpPr txBox="1"/>
            <p:nvPr/>
          </p:nvSpPr>
          <p:spPr>
            <a:xfrm>
              <a:off x="8449733" y="1384520"/>
              <a:ext cx="484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0BDE7F-1BBF-0CEA-B36B-046DBB028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5119" y="335485"/>
              <a:ext cx="2180785" cy="103916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4088ABF-29DD-7538-943E-A4E0BFF19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87200" y="1367345"/>
              <a:ext cx="2136426" cy="7182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F89A72-BDE7-BB24-E8DA-286769B6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46772" y="2132106"/>
              <a:ext cx="2552700" cy="1001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54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2004: ALNY IPO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AA4F121-5CDA-C406-452F-361A97FD2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0862"/>
            <a:ext cx="1219200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7CD0711-EEB3-1005-D091-09209780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7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7E0B8A-37C2-AA46-26B1-E83564FD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41" y="1167619"/>
            <a:ext cx="4232701" cy="5333204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E21E1745-9428-4DAC-572C-65C1EB8F0BB0}"/>
              </a:ext>
            </a:extLst>
          </p:cNvPr>
          <p:cNvSpPr txBox="1">
            <a:spLocks/>
          </p:cNvSpPr>
          <p:nvPr/>
        </p:nvSpPr>
        <p:spPr>
          <a:xfrm>
            <a:off x="6401066" y="1707221"/>
            <a:ext cx="4232701" cy="5727554"/>
          </a:xfrm>
          <a:prstGeom prst="rect">
            <a:avLst/>
          </a:prstGeom>
        </p:spPr>
        <p:txBody>
          <a:bodyPr/>
          <a:lstStyle>
            <a:lvl1pPr marL="0" indent="0" algn="l" defTabSz="342892" rtl="0" eaLnBrk="1" latinLnBrk="0" hangingPunct="1">
              <a:spcBef>
                <a:spcPct val="20000"/>
              </a:spcBef>
              <a:buFontTx/>
              <a:buNone/>
              <a:defRPr sz="1500" b="1" kern="1200">
                <a:solidFill>
                  <a:srgbClr val="00A3DC"/>
                </a:solidFill>
                <a:latin typeface="Arial"/>
                <a:ea typeface="+mn-ea"/>
                <a:cs typeface="Arial"/>
              </a:defRPr>
            </a:lvl1pPr>
            <a:lvl2pPr marL="175018" indent="-17501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94088" indent="-175018" algn="l" defTabSz="342892" rtl="0" eaLnBrk="1" latinLnBrk="0" hangingPunct="1">
              <a:spcBef>
                <a:spcPct val="20000"/>
              </a:spcBef>
              <a:buSzPct val="120000"/>
              <a:buFont typeface="Verdana" panose="020B0604030504040204" pitchFamily="34" charset="0"/>
              <a:buChar char="◦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603632" indent="-17501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4pPr>
            <a:lvl5pPr marL="822701" indent="-175018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5pPr>
            <a:lvl6pPr marL="98700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90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6pPr>
            <a:lvl7pPr marL="1112016" indent="-171446" algn="l" defTabSz="342892" rtl="0" eaLnBrk="1" latinLnBrk="0" hangingPunct="1">
              <a:spcBef>
                <a:spcPct val="20000"/>
              </a:spcBef>
              <a:buSzPct val="85000"/>
              <a:buFont typeface="Courier New"/>
              <a:buChar char="o"/>
              <a:defRPr sz="75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7pPr>
            <a:lvl8pPr marL="1283462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675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8pPr>
            <a:lvl9pPr marL="1414428" indent="-171446" algn="l" defTabSz="342892" rtl="0" eaLnBrk="1" latinLnBrk="0" hangingPunct="1">
              <a:spcBef>
                <a:spcPct val="20000"/>
              </a:spcBef>
              <a:buFont typeface="Courier New"/>
              <a:buChar char="o"/>
              <a:defRPr sz="600" kern="1200" baseline="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800"/>
              </a:spcBef>
              <a:buClr>
                <a:schemeClr val="accent3"/>
              </a:buClr>
            </a:pPr>
            <a:r>
              <a:rPr lang="en-US" sz="2000" dirty="0">
                <a:solidFill>
                  <a:schemeClr val="tx2"/>
                </a:solidFill>
              </a:rPr>
              <a:t>Raised $30M at $98M pre-money valuation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800" dirty="0">
                <a:solidFill>
                  <a:schemeClr val="tx2"/>
                </a:solidFill>
              </a:rPr>
              <a:t>~50% discount to offer price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endParaRPr lang="en-US" sz="1600" dirty="0">
              <a:solidFill>
                <a:schemeClr val="tx2"/>
              </a:solidFill>
            </a:endParaRPr>
          </a:p>
          <a:p>
            <a:pPr lvl="1">
              <a:spcBef>
                <a:spcPts val="800"/>
              </a:spcBef>
              <a:buClr>
                <a:schemeClr val="accent3"/>
              </a:buClr>
            </a:pPr>
            <a:r>
              <a:rPr lang="en-US" sz="2000" dirty="0">
                <a:solidFill>
                  <a:schemeClr val="tx2"/>
                </a:solidFill>
              </a:rPr>
              <a:t>Price of $6/share</a:t>
            </a:r>
          </a:p>
          <a:p>
            <a:pPr lvl="2">
              <a:spcBef>
                <a:spcPts val="800"/>
              </a:spcBef>
              <a:buClr>
                <a:schemeClr val="accent3"/>
              </a:buClr>
            </a:pPr>
            <a:r>
              <a:rPr lang="en-US" sz="1800" dirty="0">
                <a:solidFill>
                  <a:schemeClr val="tx2"/>
                </a:solidFill>
              </a:rPr>
              <a:t>IPO investors enjoyed 4666% increase in value</a:t>
            </a:r>
          </a:p>
          <a:p>
            <a:pPr marL="219070" lvl="2" indent="0">
              <a:spcBef>
                <a:spcPts val="800"/>
              </a:spcBef>
              <a:buClr>
                <a:schemeClr val="accent3"/>
              </a:buClr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6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537-4823-7FCA-42B7-D57693D7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Alnylam Business Plan: 2003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5330426-B702-A68F-F8E2-71BAE2E7BA0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86000"/>
            <a:ext cx="3532188" cy="2647950"/>
            <a:chOff x="2160" y="1440"/>
            <a:chExt cx="2225" cy="1668"/>
          </a:xfrm>
        </p:grpSpPr>
        <p:sp>
          <p:nvSpPr>
            <p:cNvPr id="8" name="Arc 8">
              <a:extLst>
                <a:ext uri="{FF2B5EF4-FFF2-40B4-BE49-F238E27FC236}">
                  <a16:creationId xmlns:a16="http://schemas.microsoft.com/office/drawing/2014/main" id="{F57A6ED6-0280-5556-7483-6B427A5BC52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496" y="1824"/>
              <a:ext cx="1366" cy="1200"/>
            </a:xfrm>
            <a:custGeom>
              <a:avLst/>
              <a:gdLst>
                <a:gd name="T0" fmla="*/ 0 w 22756"/>
                <a:gd name="T1" fmla="*/ 0 h 21600"/>
                <a:gd name="T2" fmla="*/ 0 w 22756"/>
                <a:gd name="T3" fmla="*/ 0 h 21600"/>
                <a:gd name="T4" fmla="*/ 0 w 2275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FC7A5B7-96A5-4F29-A29C-8AD487F1E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352"/>
              <a:ext cx="88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Clinical</a:t>
              </a:r>
            </a:p>
            <a:p>
              <a:r>
                <a:rPr lang="en-US" sz="2400" i="1" dirty="0"/>
                <a:t>Pipeline</a:t>
              </a:r>
            </a:p>
            <a:p>
              <a:r>
                <a:rPr lang="en-US" sz="2400" i="1" dirty="0"/>
                <a:t>3-5 years 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D039DBE5-8BA9-3501-B774-959F7D1E3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968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5540810F-CBAB-A8B2-BECB-271D5FE3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" y="2064"/>
              <a:ext cx="5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Pharma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Deals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E71F7CB-C071-1D0D-6DF9-AAD0D418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44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521AC598-9C26-7873-901F-138E628F0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536"/>
              <a:ext cx="56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Clinical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Efficacy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160D1FF-8C91-CDDF-6510-9657E74379CE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990600"/>
            <a:ext cx="2590800" cy="1905000"/>
            <a:chOff x="3600" y="624"/>
            <a:chExt cx="1632" cy="1200"/>
          </a:xfrm>
        </p:grpSpPr>
        <p:sp>
          <p:nvSpPr>
            <p:cNvPr id="15" name="Arc 15">
              <a:extLst>
                <a:ext uri="{FF2B5EF4-FFF2-40B4-BE49-F238E27FC236}">
                  <a16:creationId xmlns:a16="http://schemas.microsoft.com/office/drawing/2014/main" id="{800F7CD7-F5C7-F6F1-A344-12317DEFB17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3866" y="624"/>
              <a:ext cx="1366" cy="1200"/>
            </a:xfrm>
            <a:custGeom>
              <a:avLst/>
              <a:gdLst>
                <a:gd name="T0" fmla="*/ 0 w 22756"/>
                <a:gd name="T1" fmla="*/ 0 h 21600"/>
                <a:gd name="T2" fmla="*/ 0 w 22756"/>
                <a:gd name="T3" fmla="*/ 0 h 21600"/>
                <a:gd name="T4" fmla="*/ 0 w 2275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F251CEF7-ACA0-8182-4DBC-897F4F422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0" y="1124"/>
              <a:ext cx="82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/>
                <a:t>Products</a:t>
              </a:r>
            </a:p>
            <a:p>
              <a:r>
                <a:rPr lang="en-US" sz="2400" i="1"/>
                <a:t>5+ years 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BC7BF87-0F9F-F1EB-7FCC-9E3679CD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72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4D0FBE3A-E325-9C2A-10F6-A1708D20F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816"/>
              <a:ext cx="59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Pipeline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NPV</a:t>
              </a:r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0E3BABBC-CC68-1FD7-B4EB-A29CD6AC6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761998"/>
            <a:ext cx="762000" cy="5943600"/>
          </a:xfrm>
          <a:prstGeom prst="upArrow">
            <a:avLst>
              <a:gd name="adj1" fmla="val 55833"/>
              <a:gd name="adj2" fmla="val 1747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sz="1600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D2EBA078-85A3-38AF-EEE7-7253B29423A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46516" y="3214402"/>
            <a:ext cx="110600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738E"/>
                </a:solidFill>
              </a:rPr>
              <a:t>Value</a:t>
            </a:r>
          </a:p>
        </p:txBody>
      </p:sp>
      <p:grpSp>
        <p:nvGrpSpPr>
          <p:cNvPr id="21" name="Group 34">
            <a:extLst>
              <a:ext uri="{FF2B5EF4-FFF2-40B4-BE49-F238E27FC236}">
                <a16:creationId xmlns:a16="http://schemas.microsoft.com/office/drawing/2014/main" id="{07A943F9-AE0E-DCB9-1C76-965530CDEF47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191000"/>
            <a:ext cx="4114800" cy="2514600"/>
            <a:chOff x="720" y="2640"/>
            <a:chExt cx="2592" cy="1584"/>
          </a:xfrm>
        </p:grpSpPr>
        <p:sp>
          <p:nvSpPr>
            <p:cNvPr id="22" name="Arc 2">
              <a:extLst>
                <a:ext uri="{FF2B5EF4-FFF2-40B4-BE49-F238E27FC236}">
                  <a16:creationId xmlns:a16="http://schemas.microsoft.com/office/drawing/2014/main" id="{A1525DAC-7328-46FA-B26E-27B7D5EB2C0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1126" y="3024"/>
              <a:ext cx="1366" cy="1200"/>
            </a:xfrm>
            <a:custGeom>
              <a:avLst/>
              <a:gdLst>
                <a:gd name="T0" fmla="*/ 0 w 22756"/>
                <a:gd name="T1" fmla="*/ 63 h 21600"/>
                <a:gd name="T2" fmla="*/ 100 w 22756"/>
                <a:gd name="T3" fmla="*/ 63 h 21600"/>
                <a:gd name="T4" fmla="*/ 100 w 22756"/>
                <a:gd name="T5" fmla="*/ 63 h 21600"/>
                <a:gd name="T6" fmla="*/ 0 60000 65536"/>
                <a:gd name="T7" fmla="*/ 0 60000 65536"/>
                <a:gd name="T8" fmla="*/ 0 60000 65536"/>
                <a:gd name="T9" fmla="*/ 0 w 22756"/>
                <a:gd name="T10" fmla="*/ 0 h 21600"/>
                <a:gd name="T11" fmla="*/ 22756 w 2275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56" h="21600" fill="none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</a:path>
                <a:path w="22756" h="21600" stroke="0" extrusionOk="0">
                  <a:moveTo>
                    <a:pt x="-1" y="30"/>
                  </a:moveTo>
                  <a:cubicBezTo>
                    <a:pt x="384" y="10"/>
                    <a:pt x="770" y="-1"/>
                    <a:pt x="1156" y="-1"/>
                  </a:cubicBezTo>
                  <a:cubicBezTo>
                    <a:pt x="13085" y="-1"/>
                    <a:pt x="22756" y="9670"/>
                    <a:pt x="22756" y="21600"/>
                  </a:cubicBezTo>
                  <a:lnTo>
                    <a:pt x="1156" y="2160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04CFBD53-0E53-2154-FC0C-6E44F1839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64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chemeClr val="accent5"/>
                </a:solidFill>
                <a:latin typeface="Arial" charset="0"/>
                <a:ea typeface="ＭＳ Ｐゴシック" pitchFamily="-110" charset="-128"/>
              </a:endParaRPr>
            </a:p>
          </p:txBody>
        </p:sp>
        <p:pic>
          <p:nvPicPr>
            <p:cNvPr id="24" name="Picture 4" descr="combo-full page-small">
              <a:extLst>
                <a:ext uri="{FF2B5EF4-FFF2-40B4-BE49-F238E27FC236}">
                  <a16:creationId xmlns:a16="http://schemas.microsoft.com/office/drawing/2014/main" id="{2AA4A4D7-3F24-E24D-657B-6B238C09C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96" y="3216"/>
              <a:ext cx="816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81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BB723A86-C34C-A53A-35E6-8EB13150A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408"/>
              <a:ext cx="943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“Bloom on</a:t>
              </a:r>
            </a:p>
            <a:p>
              <a:r>
                <a:rPr lang="en-US" sz="2400" i="1" dirty="0"/>
                <a:t>The Rose”</a:t>
              </a:r>
            </a:p>
            <a:p>
              <a:r>
                <a:rPr lang="en-US" sz="2400" i="1" dirty="0"/>
                <a:t>2-3 years </a:t>
              </a: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39CAD19D-C5CF-5675-21CA-630593180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" y="2736"/>
              <a:ext cx="57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chemeClr val="accent5"/>
                  </a:solidFill>
                </a:rPr>
                <a:t>Pharma</a:t>
              </a:r>
            </a:p>
            <a:p>
              <a:pPr algn="ctr"/>
              <a:r>
                <a:rPr lang="en-US">
                  <a:solidFill>
                    <a:schemeClr val="accent5"/>
                  </a:solidFill>
                </a:rPr>
                <a:t>Deals</a:t>
              </a: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889181D-6DF8-3349-302B-C5B20398B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216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solidFill>
                  <a:schemeClr val="accent5"/>
                </a:solidFill>
                <a:latin typeface="Arial" charset="0"/>
                <a:ea typeface="ＭＳ Ｐゴシック" pitchFamily="-110" charset="-128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9897198F-A60B-B857-1B6F-5470B54C4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" y="3312"/>
              <a:ext cx="59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Patent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Building</a:t>
              </a:r>
            </a:p>
          </p:txBody>
        </p:sp>
      </p:grpSp>
      <p:sp>
        <p:nvSpPr>
          <p:cNvPr id="29" name="Text Box 24">
            <a:extLst>
              <a:ext uri="{FF2B5EF4-FFF2-40B4-BE49-F238E27FC236}">
                <a16:creationId xmlns:a16="http://schemas.microsoft.com/office/drawing/2014/main" id="{F322331F-1CD4-7E18-2205-72C07276D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025" y="1337734"/>
            <a:ext cx="154080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5"/>
                </a:solidFill>
              </a:rPr>
              <a:t>Business Plan;</a:t>
            </a:r>
          </a:p>
          <a:p>
            <a:r>
              <a:rPr lang="en-US" b="1">
                <a:solidFill>
                  <a:schemeClr val="accent5"/>
                </a:solidFill>
              </a:rPr>
              <a:t>H1, 2003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641A1592-5127-2B31-47D2-E92F44DB34D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50BB19-373D-4376-AB43-8D050DCC8D1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D6A728-B122-BE39-1ABD-40325F5BF1EA}"/>
              </a:ext>
            </a:extLst>
          </p:cNvPr>
          <p:cNvSpPr/>
          <p:nvPr/>
        </p:nvSpPr>
        <p:spPr>
          <a:xfrm>
            <a:off x="3632200" y="3801533"/>
            <a:ext cx="1687513" cy="1600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0FECDC-FA14-A9B7-F5DD-2A8F6E3439F6}"/>
              </a:ext>
            </a:extLst>
          </p:cNvPr>
          <p:cNvSpPr txBox="1"/>
          <p:nvPr/>
        </p:nvSpPr>
        <p:spPr>
          <a:xfrm>
            <a:off x="9133186" y="3856732"/>
            <a:ext cx="2432462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10-20 Years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$1-2B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8FD32B-2712-B742-6526-231409F6FC73}"/>
              </a:ext>
            </a:extLst>
          </p:cNvPr>
          <p:cNvSpPr/>
          <p:nvPr/>
        </p:nvSpPr>
        <p:spPr>
          <a:xfrm>
            <a:off x="4631267" y="2819402"/>
            <a:ext cx="1687513" cy="1600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Alnylam Early Partnerships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AF4F4F8-AB4F-3032-9F84-7FBBDCF4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2C1B3F-97AF-4511-D022-82D7C2B9C2F6}"/>
              </a:ext>
            </a:extLst>
          </p:cNvPr>
          <p:cNvGrpSpPr/>
          <p:nvPr/>
        </p:nvGrpSpPr>
        <p:grpSpPr>
          <a:xfrm>
            <a:off x="1331618" y="1522763"/>
            <a:ext cx="3092855" cy="1380070"/>
            <a:chOff x="1331618" y="1522763"/>
            <a:chExt cx="3092855" cy="138007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ABC3DF-B91E-EB40-3CF2-7E83DB33D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18" y="1522763"/>
              <a:ext cx="3092855" cy="87740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222C299-AFEF-6745-B63F-E7E92FED35A4}"/>
                </a:ext>
              </a:extLst>
            </p:cNvPr>
            <p:cNvSpPr txBox="1"/>
            <p:nvPr/>
          </p:nvSpPr>
          <p:spPr>
            <a:xfrm>
              <a:off x="1811869" y="2502723"/>
              <a:ext cx="2475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2003: $7.5M upfront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6DEE41A-BCEB-29E6-E7DE-D63E82ADE2CE}"/>
              </a:ext>
            </a:extLst>
          </p:cNvPr>
          <p:cNvGrpSpPr/>
          <p:nvPr/>
        </p:nvGrpSpPr>
        <p:grpSpPr>
          <a:xfrm>
            <a:off x="1252298" y="2819137"/>
            <a:ext cx="4163308" cy="2451100"/>
            <a:chOff x="1252298" y="2819137"/>
            <a:chExt cx="4163308" cy="24511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7C93D93-09B0-2EE3-24B2-C2AE2C27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298" y="2819137"/>
              <a:ext cx="3676650" cy="24511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8F402E-ED71-BC14-9502-639FEB42FBCB}"/>
                </a:ext>
              </a:extLst>
            </p:cNvPr>
            <p:cNvSpPr txBox="1"/>
            <p:nvPr/>
          </p:nvSpPr>
          <p:spPr>
            <a:xfrm>
              <a:off x="1388542" y="4517792"/>
              <a:ext cx="4027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2005: $57M upfront, 19.9% equity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0345061-85B0-8C40-1D59-E48B64C451C9}"/>
              </a:ext>
            </a:extLst>
          </p:cNvPr>
          <p:cNvGrpSpPr/>
          <p:nvPr/>
        </p:nvGrpSpPr>
        <p:grpSpPr>
          <a:xfrm>
            <a:off x="7567084" y="1138768"/>
            <a:ext cx="2602656" cy="1747133"/>
            <a:chOff x="7567084" y="1138768"/>
            <a:chExt cx="2602656" cy="174713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54A492E-6AD0-D678-31B7-F19FBB35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084" y="1138768"/>
              <a:ext cx="2472266" cy="139782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2EDFFC9-755B-7519-995B-60A8CC1A5092}"/>
                </a:ext>
              </a:extLst>
            </p:cNvPr>
            <p:cNvSpPr txBox="1"/>
            <p:nvPr/>
          </p:nvSpPr>
          <p:spPr>
            <a:xfrm>
              <a:off x="7622248" y="2485791"/>
              <a:ext cx="2547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2007: $331M upfront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FB907E-1CA7-C196-4D5F-FF9F90791B3D}"/>
              </a:ext>
            </a:extLst>
          </p:cNvPr>
          <p:cNvGrpSpPr/>
          <p:nvPr/>
        </p:nvGrpSpPr>
        <p:grpSpPr>
          <a:xfrm>
            <a:off x="7435622" y="3414182"/>
            <a:ext cx="2784917" cy="1503720"/>
            <a:chOff x="7435622" y="3414182"/>
            <a:chExt cx="2784917" cy="150372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520197E-74A6-5494-1207-5EA91F05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622" y="3414182"/>
              <a:ext cx="2756123" cy="988483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395EAC-9D5C-1A81-5796-7846A93022A4}"/>
                </a:ext>
              </a:extLst>
            </p:cNvPr>
            <p:cNvSpPr txBox="1"/>
            <p:nvPr/>
          </p:nvSpPr>
          <p:spPr>
            <a:xfrm>
              <a:off x="7673047" y="4517792"/>
              <a:ext cx="2547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2008: $150M upfront</a:t>
              </a:r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59A56D9-2A6A-1027-E3F7-AEF52B9B8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18" y="1189166"/>
            <a:ext cx="8968317" cy="44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6119-B19A-8EE2-A88D-6856EBDD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7A20C-BBA7-CB4B-7402-1B3E2C08E965}"/>
              </a:ext>
            </a:extLst>
          </p:cNvPr>
          <p:cNvSpPr txBox="1"/>
          <p:nvPr/>
        </p:nvSpPr>
        <p:spPr>
          <a:xfrm>
            <a:off x="9742002" y="6072188"/>
            <a:ext cx="240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  <a:ea typeface="Ayuthaya" pitchFamily="2" charset="-34"/>
                <a:cs typeface="Ayuthaya" pitchFamily="2" charset="-34"/>
              </a:rPr>
              <a:t>J M M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duster" panose="03050602040202020205" pitchFamily="66" charset="77"/>
              </a:rPr>
              <a:t>Innovations, LLC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80E1F2-07EA-36F7-C87B-6449D75A11D4}"/>
              </a:ext>
            </a:extLst>
          </p:cNvPr>
          <p:cNvSpPr txBox="1">
            <a:spLocks/>
          </p:cNvSpPr>
          <p:nvPr/>
        </p:nvSpPr>
        <p:spPr>
          <a:xfrm>
            <a:off x="456432" y="401630"/>
            <a:ext cx="11279136" cy="348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Making Drugs Out of siRNA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FDDE8-066A-1803-5149-EED7165F9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4" descr="mano">
            <a:extLst>
              <a:ext uri="{FF2B5EF4-FFF2-40B4-BE49-F238E27FC236}">
                <a16:creationId xmlns:a16="http://schemas.microsoft.com/office/drawing/2014/main" id="{B035BA64-3127-CE30-779A-4A92FBEA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8480" y="1893379"/>
            <a:ext cx="29718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7F91F6-650C-F8B5-733F-BE63901C80DD}"/>
              </a:ext>
            </a:extLst>
          </p:cNvPr>
          <p:cNvGrpSpPr>
            <a:grpSpLocks/>
          </p:cNvGrpSpPr>
          <p:nvPr/>
        </p:nvGrpSpPr>
        <p:grpSpPr bwMode="auto">
          <a:xfrm>
            <a:off x="4323080" y="4339399"/>
            <a:ext cx="6324600" cy="2068513"/>
            <a:chOff x="76200" y="1617663"/>
            <a:chExt cx="8804275" cy="2790685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B8DAB1D0-AA06-DF90-79FF-32506D240D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35688" y="2917825"/>
              <a:ext cx="179387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37C6975D-0016-D119-106B-9DB93FEBF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2667000"/>
              <a:ext cx="179388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5F6ADC9D-FE44-B4C9-D2BB-A7EA14490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913" y="2667000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A499C46D-683B-C8EA-2745-4BEB0C7B8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2667000"/>
              <a:ext cx="182562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CB49D0FC-F8EB-97E2-E275-928C97A82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2667000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E5A36D8-7500-8A29-BE27-487ACE19B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063" y="2667000"/>
              <a:ext cx="179387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4AF09CA-FB1C-48C1-B0DE-8FEE9E078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663" y="2667000"/>
              <a:ext cx="182562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DF061BFE-6154-183F-B0AF-213A377A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2667000"/>
              <a:ext cx="182563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BCE54654-DCA9-AC78-7A6C-4BCD65B96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25" y="2667000"/>
              <a:ext cx="182563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A980F7D2-65AC-3E54-A1F5-4DF82BC2A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2667000"/>
              <a:ext cx="177800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73709846-641F-90E8-B229-754E2628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588" y="2667000"/>
              <a:ext cx="177800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F50BB695-C19A-38AB-AA1C-55EE466B5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600" y="2668588"/>
              <a:ext cx="184150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024885C6-2DAA-369D-3AD1-1848AB4C1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4375" y="2667000"/>
              <a:ext cx="182563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9BCE78C8-4B20-D7B9-CBF0-98305642B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2668588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DFF63667-B22C-898E-6622-FA2C2EFC3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338" y="2668588"/>
              <a:ext cx="182562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63E14643-C212-AEA6-C387-C164A78B7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525" y="2668588"/>
              <a:ext cx="182563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5627A168-0828-4AE5-5151-BA10355F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668588"/>
              <a:ext cx="182563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5BC8A1FF-D71D-5AC6-04A9-1A1AD5EF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8488" y="2668588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4788CE66-C594-68B1-2E04-84686026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0263" y="2668588"/>
              <a:ext cx="177800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0FB71AFC-DCB1-11C4-6130-19C7B8B51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2668588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12C11573-1095-9A21-59E9-FDAC5852E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050" y="2668588"/>
              <a:ext cx="180975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B967681B-F82C-177B-5340-AD657EC1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9238" y="2668588"/>
              <a:ext cx="182562" cy="193675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grpSp>
          <p:nvGrpSpPr>
            <p:cNvPr id="31" name="Group 140">
              <a:extLst>
                <a:ext uri="{FF2B5EF4-FFF2-40B4-BE49-F238E27FC236}">
                  <a16:creationId xmlns:a16="http://schemas.microsoft.com/office/drawing/2014/main" id="{900BC218-BE3C-A63F-9B07-7669F68ECB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1375" y="2587625"/>
              <a:ext cx="4530725" cy="146050"/>
              <a:chOff x="2111375" y="2211388"/>
              <a:chExt cx="4530725" cy="193675"/>
            </a:xfrm>
          </p:grpSpPr>
          <p:sp>
            <p:nvSpPr>
              <p:cNvPr id="121" name="Line 4">
                <a:extLst>
                  <a:ext uri="{FF2B5EF4-FFF2-40B4-BE49-F238E27FC236}">
                    <a16:creationId xmlns:a16="http://schemas.microsoft.com/office/drawing/2014/main" id="{156F842A-78F9-0B58-59E8-E904EFB6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73885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2" name="Line 26">
                <a:extLst>
                  <a:ext uri="{FF2B5EF4-FFF2-40B4-BE49-F238E27FC236}">
                    <a16:creationId xmlns:a16="http://schemas.microsoft.com/office/drawing/2014/main" id="{266B984D-C71B-DADE-6797-A80013433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1527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3" name="Line 27">
                <a:extLst>
                  <a:ext uri="{FF2B5EF4-FFF2-40B4-BE49-F238E27FC236}">
                    <a16:creationId xmlns:a16="http://schemas.microsoft.com/office/drawing/2014/main" id="{98769A7F-C679-011F-7F52-6780D6C3E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88873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4" name="Line 28">
                <a:extLst>
                  <a:ext uri="{FF2B5EF4-FFF2-40B4-BE49-F238E27FC236}">
                    <a16:creationId xmlns:a16="http://schemas.microsoft.com/office/drawing/2014/main" id="{2241DAE9-F6AE-F3AE-6F0D-35D0D8BB6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1357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5" name="Line 29">
                <a:extLst>
                  <a:ext uri="{FF2B5EF4-FFF2-40B4-BE49-F238E27FC236}">
                    <a16:creationId xmlns:a16="http://schemas.microsoft.com/office/drawing/2014/main" id="{96AB948F-6656-C853-780B-126FE1B8E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23123" y="2211714"/>
                <a:ext cx="8618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6" name="Line 30">
                <a:extLst>
                  <a:ext uri="{FF2B5EF4-FFF2-40B4-BE49-F238E27FC236}">
                    <a16:creationId xmlns:a16="http://schemas.microsoft.com/office/drawing/2014/main" id="{B6C28E68-3980-5A38-8B39-46A67F9FD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1188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7" name="Line 31">
                <a:extLst>
                  <a:ext uri="{FF2B5EF4-FFF2-40B4-BE49-F238E27FC236}">
                    <a16:creationId xmlns:a16="http://schemas.microsoft.com/office/drawing/2014/main" id="{3896D48C-A9B9-2080-BA93-C71DE5DF6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50744" y="2211714"/>
                <a:ext cx="8618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8" name="Line 32">
                <a:extLst>
                  <a:ext uri="{FF2B5EF4-FFF2-40B4-BE49-F238E27FC236}">
                    <a16:creationId xmlns:a16="http://schemas.microsoft.com/office/drawing/2014/main" id="{A9928628-04F7-4F94-3366-900C2BFD5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1018" y="2211714"/>
                <a:ext cx="9060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9" name="Line 33">
                <a:extLst>
                  <a:ext uri="{FF2B5EF4-FFF2-40B4-BE49-F238E27FC236}">
                    <a16:creationId xmlns:a16="http://schemas.microsoft.com/office/drawing/2014/main" id="{04A51BAF-537D-8170-F913-910DECA3A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80575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0" name="Line 34">
                <a:extLst>
                  <a:ext uri="{FF2B5EF4-FFF2-40B4-BE49-F238E27FC236}">
                    <a16:creationId xmlns:a16="http://schemas.microsoft.com/office/drawing/2014/main" id="{4CB3EDF1-A905-38D6-9142-4486E68FB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6429" y="2211714"/>
                <a:ext cx="9060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1" name="Line 35">
                <a:extLst>
                  <a:ext uri="{FF2B5EF4-FFF2-40B4-BE49-F238E27FC236}">
                    <a16:creationId xmlns:a16="http://schemas.microsoft.com/office/drawing/2014/main" id="{F6B79548-E02C-0595-63E0-524F70FA4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08195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2" name="Line 36">
                <a:extLst>
                  <a:ext uri="{FF2B5EF4-FFF2-40B4-BE49-F238E27FC236}">
                    <a16:creationId xmlns:a16="http://schemas.microsoft.com/office/drawing/2014/main" id="{B0C9C0F4-7CE2-6C87-047A-51DA9B82E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0679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3" name="Line 37">
                <a:extLst>
                  <a:ext uri="{FF2B5EF4-FFF2-40B4-BE49-F238E27FC236}">
                    <a16:creationId xmlns:a16="http://schemas.microsoft.com/office/drawing/2014/main" id="{94D9A082-F267-6660-FC54-B39564BAB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42445" y="2211714"/>
                <a:ext cx="8618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4" name="Line 38">
                <a:extLst>
                  <a:ext uri="{FF2B5EF4-FFF2-40B4-BE49-F238E27FC236}">
                    <a16:creationId xmlns:a16="http://schemas.microsoft.com/office/drawing/2014/main" id="{E97C3F26-42DD-27F6-FFE7-475829281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8299" y="2211714"/>
                <a:ext cx="8618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5" name="Line 39">
                <a:extLst>
                  <a:ext uri="{FF2B5EF4-FFF2-40B4-BE49-F238E27FC236}">
                    <a16:creationId xmlns:a16="http://schemas.microsoft.com/office/drawing/2014/main" id="{F7530393-0FB5-5C31-9B93-6A5409342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65646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6" name="Line 40">
                <a:extLst>
                  <a:ext uri="{FF2B5EF4-FFF2-40B4-BE49-F238E27FC236}">
                    <a16:creationId xmlns:a16="http://schemas.microsoft.com/office/drawing/2014/main" id="{13D75273-E780-CACC-C64C-549DEAF5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0340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7" name="Line 41">
                <a:extLst>
                  <a:ext uri="{FF2B5EF4-FFF2-40B4-BE49-F238E27FC236}">
                    <a16:creationId xmlns:a16="http://schemas.microsoft.com/office/drawing/2014/main" id="{8F7AC314-A338-096B-98FF-77ED9F091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9897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8" name="Line 42">
                <a:extLst>
                  <a:ext uri="{FF2B5EF4-FFF2-40B4-BE49-F238E27FC236}">
                    <a16:creationId xmlns:a16="http://schemas.microsoft.com/office/drawing/2014/main" id="{D04EE0A5-8684-A26C-5418-645834EB6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7960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39" name="Line 43">
                <a:extLst>
                  <a:ext uri="{FF2B5EF4-FFF2-40B4-BE49-F238E27FC236}">
                    <a16:creationId xmlns:a16="http://schemas.microsoft.com/office/drawing/2014/main" id="{814A25FB-692E-DAA1-94F0-A0D2C9C6B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25307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0" name="Line 44">
                <a:extLst>
                  <a:ext uri="{FF2B5EF4-FFF2-40B4-BE49-F238E27FC236}">
                    <a16:creationId xmlns:a16="http://schemas.microsoft.com/office/drawing/2014/main" id="{5756A7C7-0784-A371-2180-8586BBD2A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2210" y="2211714"/>
                <a:ext cx="8618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1" name="Line 45">
                <a:extLst>
                  <a:ext uri="{FF2B5EF4-FFF2-40B4-BE49-F238E27FC236}">
                    <a16:creationId xmlns:a16="http://schemas.microsoft.com/office/drawing/2014/main" id="{1B91E899-D984-CE02-EA13-C00E99FC7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57347" y="2211714"/>
                <a:ext cx="9060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2" name="Line 46">
                <a:extLst>
                  <a:ext uri="{FF2B5EF4-FFF2-40B4-BE49-F238E27FC236}">
                    <a16:creationId xmlns:a16="http://schemas.microsoft.com/office/drawing/2014/main" id="{BDDE992B-EA70-4FE2-71D3-39EAA079F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03201" y="2211714"/>
                <a:ext cx="9060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3" name="Line 47">
                <a:extLst>
                  <a:ext uri="{FF2B5EF4-FFF2-40B4-BE49-F238E27FC236}">
                    <a16:creationId xmlns:a16="http://schemas.microsoft.com/office/drawing/2014/main" id="{B17DA70B-B48A-00FC-FB10-A00A2C57B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84968" y="2211714"/>
                <a:ext cx="8618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4" name="Line 48">
                <a:extLst>
                  <a:ext uri="{FF2B5EF4-FFF2-40B4-BE49-F238E27FC236}">
                    <a16:creationId xmlns:a16="http://schemas.microsoft.com/office/drawing/2014/main" id="{13B6C0D5-4F21-B41E-B1C6-1F211A427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9662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5" name="Line 49">
                <a:extLst>
                  <a:ext uri="{FF2B5EF4-FFF2-40B4-BE49-F238E27FC236}">
                    <a16:creationId xmlns:a16="http://schemas.microsoft.com/office/drawing/2014/main" id="{80B1C603-FB41-D6F9-69AC-672AFA656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17008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6" name="Line 50">
                <a:extLst>
                  <a:ext uri="{FF2B5EF4-FFF2-40B4-BE49-F238E27FC236}">
                    <a16:creationId xmlns:a16="http://schemas.microsoft.com/office/drawing/2014/main" id="{D9631480-388C-6830-F68B-AE32C44E0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65072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7" name="Line 51">
                <a:extLst>
                  <a:ext uri="{FF2B5EF4-FFF2-40B4-BE49-F238E27FC236}">
                    <a16:creationId xmlns:a16="http://schemas.microsoft.com/office/drawing/2014/main" id="{71E1CA68-25FD-A36A-1C2D-D14F60383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944629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8" name="Line 52">
                <a:extLst>
                  <a:ext uri="{FF2B5EF4-FFF2-40B4-BE49-F238E27FC236}">
                    <a16:creationId xmlns:a16="http://schemas.microsoft.com/office/drawing/2014/main" id="{E2AD79D1-0A22-5C92-ADB5-E3175538A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97112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49" name="Line 53">
                <a:extLst>
                  <a:ext uri="{FF2B5EF4-FFF2-40B4-BE49-F238E27FC236}">
                    <a16:creationId xmlns:a16="http://schemas.microsoft.com/office/drawing/2014/main" id="{66A3B222-DB7A-1022-69EF-B480D4E65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176669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0" name="Line 54">
                <a:extLst>
                  <a:ext uri="{FF2B5EF4-FFF2-40B4-BE49-F238E27FC236}">
                    <a16:creationId xmlns:a16="http://schemas.microsoft.com/office/drawing/2014/main" id="{A8CB3CCD-2B70-DE63-8509-C66EAB7D1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24733" y="2211714"/>
                <a:ext cx="8618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1" name="Line 55">
                <a:extLst>
                  <a:ext uri="{FF2B5EF4-FFF2-40B4-BE49-F238E27FC236}">
                    <a16:creationId xmlns:a16="http://schemas.microsoft.com/office/drawing/2014/main" id="{02595831-F3F3-4F21-D88F-02910468B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4290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2" name="Line 56">
                <a:extLst>
                  <a:ext uri="{FF2B5EF4-FFF2-40B4-BE49-F238E27FC236}">
                    <a16:creationId xmlns:a16="http://schemas.microsoft.com/office/drawing/2014/main" id="{A0C5E544-B59A-4741-3951-BBA870D26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6773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3" name="Line 57">
                <a:extLst>
                  <a:ext uri="{FF2B5EF4-FFF2-40B4-BE49-F238E27FC236}">
                    <a16:creationId xmlns:a16="http://schemas.microsoft.com/office/drawing/2014/main" id="{8ED7642A-4E3B-51C6-96FB-6AAFC64B8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34120" y="2211714"/>
                <a:ext cx="9060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4" name="Line 58">
                <a:extLst>
                  <a:ext uri="{FF2B5EF4-FFF2-40B4-BE49-F238E27FC236}">
                    <a16:creationId xmlns:a16="http://schemas.microsoft.com/office/drawing/2014/main" id="{F3F5594A-978D-69D3-8508-6738E832F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4394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5" name="Line 59">
                <a:extLst>
                  <a:ext uri="{FF2B5EF4-FFF2-40B4-BE49-F238E27FC236}">
                    <a16:creationId xmlns:a16="http://schemas.microsoft.com/office/drawing/2014/main" id="{7835F7FF-B2C7-121A-8C24-55EE5DA19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61740" y="2211714"/>
                <a:ext cx="90607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6" name="Line 60">
                <a:extLst>
                  <a:ext uri="{FF2B5EF4-FFF2-40B4-BE49-F238E27FC236}">
                    <a16:creationId xmlns:a16="http://schemas.microsoft.com/office/drawing/2014/main" id="{77420AE8-0716-6F85-6AEE-3BE0DF4E9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18644" y="2211714"/>
                <a:ext cx="8618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7" name="Line 61">
                <a:extLst>
                  <a:ext uri="{FF2B5EF4-FFF2-40B4-BE49-F238E27FC236}">
                    <a16:creationId xmlns:a16="http://schemas.microsoft.com/office/drawing/2014/main" id="{7779D114-ADAB-C35A-7FAD-1BDF6DE6B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093781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8" name="Line 62">
                <a:extLst>
                  <a:ext uri="{FF2B5EF4-FFF2-40B4-BE49-F238E27FC236}">
                    <a16:creationId xmlns:a16="http://schemas.microsoft.com/office/drawing/2014/main" id="{651E33DD-CDD1-7A17-F39B-DEE2F445F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4055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59" name="Line 63">
                <a:extLst>
                  <a:ext uri="{FF2B5EF4-FFF2-40B4-BE49-F238E27FC236}">
                    <a16:creationId xmlns:a16="http://schemas.microsoft.com/office/drawing/2014/main" id="{56BB6C2D-DBCB-4F40-301B-84AAF4B02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21401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60" name="Line 64">
                <a:extLst>
                  <a:ext uri="{FF2B5EF4-FFF2-40B4-BE49-F238E27FC236}">
                    <a16:creationId xmlns:a16="http://schemas.microsoft.com/office/drawing/2014/main" id="{F1E72521-D5EF-65E7-5B53-D11CA70514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553442" y="2211714"/>
                <a:ext cx="88396" cy="19312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</p:grpSp>
        <p:sp>
          <p:nvSpPr>
            <p:cNvPr id="37" name="Oval 65">
              <a:extLst>
                <a:ext uri="{FF2B5EF4-FFF2-40B4-BE49-F238E27FC236}">
                  <a16:creationId xmlns:a16="http://schemas.microsoft.com/office/drawing/2014/main" id="{5DB6BDB8-8D79-A0E5-39B1-316423B5D19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24000" y="2917825"/>
              <a:ext cx="182563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38" name="Oval 66">
              <a:extLst>
                <a:ext uri="{FF2B5EF4-FFF2-40B4-BE49-F238E27FC236}">
                  <a16:creationId xmlns:a16="http://schemas.microsoft.com/office/drawing/2014/main" id="{9686C609-39F5-C45E-7CDE-F84A978EA9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55775" y="2917825"/>
              <a:ext cx="180975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39" name="Oval 67">
              <a:extLst>
                <a:ext uri="{FF2B5EF4-FFF2-40B4-BE49-F238E27FC236}">
                  <a16:creationId xmlns:a16="http://schemas.microsoft.com/office/drawing/2014/main" id="{DF286308-68B3-AF31-6510-FCBB5B57F8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5963" y="2917825"/>
              <a:ext cx="180975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0" name="Oval 68">
              <a:extLst>
                <a:ext uri="{FF2B5EF4-FFF2-40B4-BE49-F238E27FC236}">
                  <a16:creationId xmlns:a16="http://schemas.microsoft.com/office/drawing/2014/main" id="{9BE8CDE8-0AA3-23B8-9B73-B2404F2C08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7738" y="2917825"/>
              <a:ext cx="177800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F9111625-EA53-7905-C8E7-56BAEBFEA4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46338" y="2917825"/>
              <a:ext cx="180975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2" name="Oval 70">
              <a:extLst>
                <a:ext uri="{FF2B5EF4-FFF2-40B4-BE49-F238E27FC236}">
                  <a16:creationId xmlns:a16="http://schemas.microsoft.com/office/drawing/2014/main" id="{A55C79D7-C22B-2652-DEF6-8929550CA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74938" y="2917825"/>
              <a:ext cx="182562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3" name="Oval 71">
              <a:extLst>
                <a:ext uri="{FF2B5EF4-FFF2-40B4-BE49-F238E27FC236}">
                  <a16:creationId xmlns:a16="http://schemas.microsoft.com/office/drawing/2014/main" id="{48B1A562-84F6-7831-811E-0D2C4191DD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906713" y="2917825"/>
              <a:ext cx="182562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4" name="Oval 72">
              <a:extLst>
                <a:ext uri="{FF2B5EF4-FFF2-40B4-BE49-F238E27FC236}">
                  <a16:creationId xmlns:a16="http://schemas.microsoft.com/office/drawing/2014/main" id="{C1C0958D-CEC0-38DB-B856-ED855BF471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6900" y="2917825"/>
              <a:ext cx="182563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5" name="Oval 73">
              <a:extLst>
                <a:ext uri="{FF2B5EF4-FFF2-40B4-BE49-F238E27FC236}">
                  <a16:creationId xmlns:a16="http://schemas.microsoft.com/office/drawing/2014/main" id="{517D9FC1-20EB-A69E-D373-5F36892DC1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68675" y="2917825"/>
              <a:ext cx="180975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6" name="Oval 74">
              <a:extLst>
                <a:ext uri="{FF2B5EF4-FFF2-40B4-BE49-F238E27FC236}">
                  <a16:creationId xmlns:a16="http://schemas.microsoft.com/office/drawing/2014/main" id="{DBCE5884-CFF9-3FEE-3E4C-9C5F8238AB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98863" y="2917825"/>
              <a:ext cx="182562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7" name="Oval 75">
              <a:extLst>
                <a:ext uri="{FF2B5EF4-FFF2-40B4-BE49-F238E27FC236}">
                  <a16:creationId xmlns:a16="http://schemas.microsoft.com/office/drawing/2014/main" id="{A1202A0C-7138-FBC2-8087-30CA0589E4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29050" y="2917825"/>
              <a:ext cx="184150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8" name="Oval 76">
              <a:extLst>
                <a:ext uri="{FF2B5EF4-FFF2-40B4-BE49-F238E27FC236}">
                  <a16:creationId xmlns:a16="http://schemas.microsoft.com/office/drawing/2014/main" id="{40358F7F-938C-9942-A8BE-B2D160A429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62413" y="2917825"/>
              <a:ext cx="177800" cy="2047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49" name="Oval 77">
              <a:extLst>
                <a:ext uri="{FF2B5EF4-FFF2-40B4-BE49-F238E27FC236}">
                  <a16:creationId xmlns:a16="http://schemas.microsoft.com/office/drawing/2014/main" id="{6A231167-EEAA-2C61-2B7D-711BE4A574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92600" y="2917825"/>
              <a:ext cx="177800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0" name="Oval 78">
              <a:extLst>
                <a:ext uri="{FF2B5EF4-FFF2-40B4-BE49-F238E27FC236}">
                  <a16:creationId xmlns:a16="http://schemas.microsoft.com/office/drawing/2014/main" id="{F7DF6955-09FD-8934-665D-5AE1468751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19613" y="2917825"/>
              <a:ext cx="182562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1" name="Oval 79">
              <a:extLst>
                <a:ext uri="{FF2B5EF4-FFF2-40B4-BE49-F238E27FC236}">
                  <a16:creationId xmlns:a16="http://schemas.microsoft.com/office/drawing/2014/main" id="{8765D2F7-DEEA-381C-A5D0-9264C4E1BF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51388" y="2917825"/>
              <a:ext cx="182562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2" name="Oval 80">
              <a:extLst>
                <a:ext uri="{FF2B5EF4-FFF2-40B4-BE49-F238E27FC236}">
                  <a16:creationId xmlns:a16="http://schemas.microsoft.com/office/drawing/2014/main" id="{AAFC99E7-DA67-BA1C-BE68-C8F6D9399C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81575" y="2917825"/>
              <a:ext cx="182563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3" name="Oval 81">
              <a:extLst>
                <a:ext uri="{FF2B5EF4-FFF2-40B4-BE49-F238E27FC236}">
                  <a16:creationId xmlns:a16="http://schemas.microsoft.com/office/drawing/2014/main" id="{D46FEA67-758B-5CC8-4864-2CB423E407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13350" y="2917825"/>
              <a:ext cx="179388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4" name="Oval 82">
              <a:extLst>
                <a:ext uri="{FF2B5EF4-FFF2-40B4-BE49-F238E27FC236}">
                  <a16:creationId xmlns:a16="http://schemas.microsoft.com/office/drawing/2014/main" id="{ADE54F64-703B-E422-089F-41A4A9225D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3538" y="2917825"/>
              <a:ext cx="180975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5" name="Oval 83">
              <a:extLst>
                <a:ext uri="{FF2B5EF4-FFF2-40B4-BE49-F238E27FC236}">
                  <a16:creationId xmlns:a16="http://schemas.microsoft.com/office/drawing/2014/main" id="{4A13E5BE-1279-2BC1-CCFD-0AE551BBEC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73725" y="2917825"/>
              <a:ext cx="182563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56" name="Oval 84">
              <a:extLst>
                <a:ext uri="{FF2B5EF4-FFF2-40B4-BE49-F238E27FC236}">
                  <a16:creationId xmlns:a16="http://schemas.microsoft.com/office/drawing/2014/main" id="{DD5489EF-8CA6-D38C-418B-176D536AA6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03913" y="2917825"/>
              <a:ext cx="180975" cy="203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grpSp>
          <p:nvGrpSpPr>
            <p:cNvPr id="57" name="Group 141">
              <a:extLst>
                <a:ext uri="{FF2B5EF4-FFF2-40B4-BE49-F238E27FC236}">
                  <a16:creationId xmlns:a16="http://schemas.microsoft.com/office/drawing/2014/main" id="{70EBEAB5-3C4F-EE7A-4ADA-754FEAE934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238" y="3055938"/>
              <a:ext cx="4532312" cy="163512"/>
              <a:chOff x="1646238" y="2727325"/>
              <a:chExt cx="4532312" cy="193675"/>
            </a:xfrm>
          </p:grpSpPr>
          <p:sp>
            <p:nvSpPr>
              <p:cNvPr id="72" name="Line 85">
                <a:extLst>
                  <a:ext uri="{FF2B5EF4-FFF2-40B4-BE49-F238E27FC236}">
                    <a16:creationId xmlns:a16="http://schemas.microsoft.com/office/drawing/2014/main" id="{1C73866E-C76E-4962-A121-76CBD1AED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234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3" name="Line 86">
                <a:extLst>
                  <a:ext uri="{FF2B5EF4-FFF2-40B4-BE49-F238E27FC236}">
                    <a16:creationId xmlns:a16="http://schemas.microsoft.com/office/drawing/2014/main" id="{67E4736C-6F4B-C261-379E-A09F7D0EA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0371" y="2728477"/>
                <a:ext cx="9060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4" name="Line 87">
                <a:extLst>
                  <a:ext uri="{FF2B5EF4-FFF2-40B4-BE49-F238E27FC236}">
                    <a16:creationId xmlns:a16="http://schemas.microsoft.com/office/drawing/2014/main" id="{C05DFDA7-B0D9-B53B-1180-4AAE998FA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5065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5" name="Line 88">
                <a:extLst>
                  <a:ext uri="{FF2B5EF4-FFF2-40B4-BE49-F238E27FC236}">
                    <a16:creationId xmlns:a16="http://schemas.microsoft.com/office/drawing/2014/main" id="{44CAF12C-8B88-6FF2-FA57-2A9811A7E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4621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6" name="Line 89">
                <a:extLst>
                  <a:ext uri="{FF2B5EF4-FFF2-40B4-BE49-F238E27FC236}">
                    <a16:creationId xmlns:a16="http://schemas.microsoft.com/office/drawing/2014/main" id="{01B4C5AB-9E02-1789-878E-574AFD218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4895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7" name="Line 90">
                <a:extLst>
                  <a:ext uri="{FF2B5EF4-FFF2-40B4-BE49-F238E27FC236}">
                    <a16:creationId xmlns:a16="http://schemas.microsoft.com/office/drawing/2014/main" id="{496D26A3-93B7-2BE5-3B30-6A06AEF9E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82243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8" name="Line 91">
                <a:extLst>
                  <a:ext uri="{FF2B5EF4-FFF2-40B4-BE49-F238E27FC236}">
                    <a16:creationId xmlns:a16="http://schemas.microsoft.com/office/drawing/2014/main" id="{30CE77C2-787D-12A1-06F2-5A2322057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726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79" name="Line 92">
                <a:extLst>
                  <a:ext uri="{FF2B5EF4-FFF2-40B4-BE49-F238E27FC236}">
                    <a16:creationId xmlns:a16="http://schemas.microsoft.com/office/drawing/2014/main" id="{C80C7C3F-E4CB-9D4C-D6D9-ADE57EB37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14282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0" name="Line 93">
                <a:extLst>
                  <a:ext uri="{FF2B5EF4-FFF2-40B4-BE49-F238E27FC236}">
                    <a16:creationId xmlns:a16="http://schemas.microsoft.com/office/drawing/2014/main" id="{3FE2F782-9056-05A8-36D1-498401596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347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1" name="Line 94">
                <a:extLst>
                  <a:ext uri="{FF2B5EF4-FFF2-40B4-BE49-F238E27FC236}">
                    <a16:creationId xmlns:a16="http://schemas.microsoft.com/office/drawing/2014/main" id="{4D766BF4-02FD-E78D-0BD4-DEBCF279A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1904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2" name="Line 95">
                <a:extLst>
                  <a:ext uri="{FF2B5EF4-FFF2-40B4-BE49-F238E27FC236}">
                    <a16:creationId xmlns:a16="http://schemas.microsoft.com/office/drawing/2014/main" id="{94F1D2FD-8EBD-A19B-A2F1-2174038FC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387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3" name="Line 96">
                <a:extLst>
                  <a:ext uri="{FF2B5EF4-FFF2-40B4-BE49-F238E27FC236}">
                    <a16:creationId xmlns:a16="http://schemas.microsoft.com/office/drawing/2014/main" id="{43723792-4879-7B36-2B52-FAA7FFCCAC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6154" y="2728477"/>
                <a:ext cx="8618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4" name="Line 97">
                <a:extLst>
                  <a:ext uri="{FF2B5EF4-FFF2-40B4-BE49-F238E27FC236}">
                    <a16:creationId xmlns:a16="http://schemas.microsoft.com/office/drawing/2014/main" id="{4B0008B8-9F35-B9CB-5873-38095D4CE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2008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5" name="Line 98">
                <a:extLst>
                  <a:ext uri="{FF2B5EF4-FFF2-40B4-BE49-F238E27FC236}">
                    <a16:creationId xmlns:a16="http://schemas.microsoft.com/office/drawing/2014/main" id="{6A18DFA5-5ECA-9FF8-5C42-6C65177D3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9354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6" name="Line 99">
                <a:extLst>
                  <a:ext uri="{FF2B5EF4-FFF2-40B4-BE49-F238E27FC236}">
                    <a16:creationId xmlns:a16="http://schemas.microsoft.com/office/drawing/2014/main" id="{3738764D-A44B-62D8-8891-8D0D9977F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4047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7" name="Line 100">
                <a:extLst>
                  <a:ext uri="{FF2B5EF4-FFF2-40B4-BE49-F238E27FC236}">
                    <a16:creationId xmlns:a16="http://schemas.microsoft.com/office/drawing/2014/main" id="{14CDAC5E-42ED-6E93-835E-A2B226FF1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3604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8" name="Line 101">
                <a:extLst>
                  <a:ext uri="{FF2B5EF4-FFF2-40B4-BE49-F238E27FC236}">
                    <a16:creationId xmlns:a16="http://schemas.microsoft.com/office/drawing/2014/main" id="{35838CC0-10E6-982F-FFBE-DA44D27F6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9458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89" name="Line 102">
                <a:extLst>
                  <a:ext uri="{FF2B5EF4-FFF2-40B4-BE49-F238E27FC236}">
                    <a16:creationId xmlns:a16="http://schemas.microsoft.com/office/drawing/2014/main" id="{E5DDA205-AFCC-E5E4-81A8-FA9CA2FD9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9015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97" name="Line 103">
                <a:extLst>
                  <a:ext uri="{FF2B5EF4-FFF2-40B4-BE49-F238E27FC236}">
                    <a16:creationId xmlns:a16="http://schemas.microsoft.com/office/drawing/2014/main" id="{329A5EF7-8D59-692F-39A7-0C5FB519C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3708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99" name="Line 104">
                <a:extLst>
                  <a:ext uri="{FF2B5EF4-FFF2-40B4-BE49-F238E27FC236}">
                    <a16:creationId xmlns:a16="http://schemas.microsoft.com/office/drawing/2014/main" id="{00CDEA07-0826-BDAB-DF5C-2FF5A0C68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1056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0" name="Line 105">
                <a:extLst>
                  <a:ext uri="{FF2B5EF4-FFF2-40B4-BE49-F238E27FC236}">
                    <a16:creationId xmlns:a16="http://schemas.microsoft.com/office/drawing/2014/main" id="{A523C672-F33B-66C1-696C-41AFC1FA2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9119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2" name="Line 106">
                <a:extLst>
                  <a:ext uri="{FF2B5EF4-FFF2-40B4-BE49-F238E27FC236}">
                    <a16:creationId xmlns:a16="http://schemas.microsoft.com/office/drawing/2014/main" id="{D06600EC-5918-713E-8903-9F36367F6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8676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3" name="Line 107">
                <a:extLst>
                  <a:ext uri="{FF2B5EF4-FFF2-40B4-BE49-F238E27FC236}">
                    <a16:creationId xmlns:a16="http://schemas.microsoft.com/office/drawing/2014/main" id="{1BED4BBE-264C-E307-5173-0F91C426B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369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4" name="Line 108">
                <a:extLst>
                  <a:ext uri="{FF2B5EF4-FFF2-40B4-BE49-F238E27FC236}">
                    <a16:creationId xmlns:a16="http://schemas.microsoft.com/office/drawing/2014/main" id="{0AB1D1D4-2BF2-FB8E-8D58-7BE0D9FF9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2926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5" name="Line 109">
                <a:extLst>
                  <a:ext uri="{FF2B5EF4-FFF2-40B4-BE49-F238E27FC236}">
                    <a16:creationId xmlns:a16="http://schemas.microsoft.com/office/drawing/2014/main" id="{51670884-1250-6DF1-6CA0-AAFEEDFEC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8780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6" name="Line 110">
                <a:extLst>
                  <a:ext uri="{FF2B5EF4-FFF2-40B4-BE49-F238E27FC236}">
                    <a16:creationId xmlns:a16="http://schemas.microsoft.com/office/drawing/2014/main" id="{8DF7DFB0-EC79-111F-7EFC-4C78D200D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8336" y="2728477"/>
                <a:ext cx="9060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7" name="Line 111">
                <a:extLst>
                  <a:ext uri="{FF2B5EF4-FFF2-40B4-BE49-F238E27FC236}">
                    <a16:creationId xmlns:a16="http://schemas.microsoft.com/office/drawing/2014/main" id="{6F774770-E345-EF9F-8D4C-D5B54E916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0821" y="2728477"/>
                <a:ext cx="9060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8" name="Line 112">
                <a:extLst>
                  <a:ext uri="{FF2B5EF4-FFF2-40B4-BE49-F238E27FC236}">
                    <a16:creationId xmlns:a16="http://schemas.microsoft.com/office/drawing/2014/main" id="{54D95837-4CFF-47DA-9A9F-0BAD09BB2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10378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09" name="Line 113">
                <a:extLst>
                  <a:ext uri="{FF2B5EF4-FFF2-40B4-BE49-F238E27FC236}">
                    <a16:creationId xmlns:a16="http://schemas.microsoft.com/office/drawing/2014/main" id="{89F9975C-AC88-D8EB-8750-8EEA548FE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6231" y="2728477"/>
                <a:ext cx="9060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0" name="Line 114">
                <a:extLst>
                  <a:ext uri="{FF2B5EF4-FFF2-40B4-BE49-F238E27FC236}">
                    <a16:creationId xmlns:a16="http://schemas.microsoft.com/office/drawing/2014/main" id="{57C414EC-07C4-2496-A497-A4583038D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37997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1" name="Line 115">
                <a:extLst>
                  <a:ext uri="{FF2B5EF4-FFF2-40B4-BE49-F238E27FC236}">
                    <a16:creationId xmlns:a16="http://schemas.microsoft.com/office/drawing/2014/main" id="{E4FDA548-5B0A-8799-DA52-40C82AAB3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0482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2" name="Line 116">
                <a:extLst>
                  <a:ext uri="{FF2B5EF4-FFF2-40B4-BE49-F238E27FC236}">
                    <a16:creationId xmlns:a16="http://schemas.microsoft.com/office/drawing/2014/main" id="{00CBE0A1-8598-FEDC-EBAE-3452A814F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0038" y="2728477"/>
                <a:ext cx="8618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3" name="Line 117">
                <a:extLst>
                  <a:ext uri="{FF2B5EF4-FFF2-40B4-BE49-F238E27FC236}">
                    <a16:creationId xmlns:a16="http://schemas.microsoft.com/office/drawing/2014/main" id="{8B8336EC-6A64-5792-9BF7-0103960FB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8102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4" name="Line 118">
                <a:extLst>
                  <a:ext uri="{FF2B5EF4-FFF2-40B4-BE49-F238E27FC236}">
                    <a16:creationId xmlns:a16="http://schemas.microsoft.com/office/drawing/2014/main" id="{05FF8128-DBB5-9FE2-88A4-F261005C1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97658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5" name="Line 119">
                <a:extLst>
                  <a:ext uri="{FF2B5EF4-FFF2-40B4-BE49-F238E27FC236}">
                    <a16:creationId xmlns:a16="http://schemas.microsoft.com/office/drawing/2014/main" id="{E8573C0F-C4F2-2E23-29FE-175CD0498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143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6" name="Line 120">
                <a:extLst>
                  <a:ext uri="{FF2B5EF4-FFF2-40B4-BE49-F238E27FC236}">
                    <a16:creationId xmlns:a16="http://schemas.microsoft.com/office/drawing/2014/main" id="{066C9E7A-9C6A-DD08-B59A-CC5CD3C44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9699" y="2728477"/>
                <a:ext cx="8839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7" name="Line 121">
                <a:extLst>
                  <a:ext uri="{FF2B5EF4-FFF2-40B4-BE49-F238E27FC236}">
                    <a16:creationId xmlns:a16="http://schemas.microsoft.com/office/drawing/2014/main" id="{ED2350A2-532F-825B-BFD1-855CC7195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7762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8" name="Line 122">
                <a:extLst>
                  <a:ext uri="{FF2B5EF4-FFF2-40B4-BE49-F238E27FC236}">
                    <a16:creationId xmlns:a16="http://schemas.microsoft.com/office/drawing/2014/main" id="{5E6802BF-D200-ED39-E75B-5FAEC9478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57319" y="2728477"/>
                <a:ext cx="8618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19" name="Line 123">
                <a:extLst>
                  <a:ext uri="{FF2B5EF4-FFF2-40B4-BE49-F238E27FC236}">
                    <a16:creationId xmlns:a16="http://schemas.microsoft.com/office/drawing/2014/main" id="{120B1B98-98DB-CC9B-33E9-2C1197139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09804" y="2728477"/>
                <a:ext cx="86186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  <p:sp>
            <p:nvSpPr>
              <p:cNvPr id="120" name="Line 124">
                <a:extLst>
                  <a:ext uri="{FF2B5EF4-FFF2-40B4-BE49-F238E27FC236}">
                    <a16:creationId xmlns:a16="http://schemas.microsoft.com/office/drawing/2014/main" id="{BB3585DD-5EB2-042E-85BA-F2EB03C98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87150" y="2728477"/>
                <a:ext cx="90607" cy="192799"/>
              </a:xfrm>
              <a:prstGeom prst="line">
                <a:avLst/>
              </a:prstGeom>
              <a:noFill/>
              <a:ln w="19050">
                <a:solidFill>
                  <a:schemeClr val="accent4">
                    <a:lumMod val="2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>
                  <a:latin typeface="Helvetica" pitchFamily="34" charset="0"/>
                </a:endParaRPr>
              </a:p>
            </p:txBody>
          </p:sp>
        </p:grpSp>
        <p:sp>
          <p:nvSpPr>
            <p:cNvPr id="58" name="Line 125">
              <a:extLst>
                <a:ext uri="{FF2B5EF4-FFF2-40B4-BE49-F238E27FC236}">
                  <a16:creationId xmlns:a16="http://schemas.microsoft.com/office/drawing/2014/main" id="{35D3EC90-4FC0-EB0E-939D-184DC4227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141" y="2264468"/>
              <a:ext cx="4647438" cy="64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59" name="Text Box 126">
              <a:extLst>
                <a:ext uri="{FF2B5EF4-FFF2-40B4-BE49-F238E27FC236}">
                  <a16:creationId xmlns:a16="http://schemas.microsoft.com/office/drawing/2014/main" id="{9A9C8791-791A-C464-DD2F-D568AE092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764" y="1949450"/>
              <a:ext cx="2590799" cy="28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21-23 base pairs long</a:t>
              </a:r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237D3BE4-030E-57E4-9F81-A22507942F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85499" y="3033283"/>
              <a:ext cx="1070869" cy="4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1" name="Text Box 128">
              <a:extLst>
                <a:ext uri="{FF2B5EF4-FFF2-40B4-BE49-F238E27FC236}">
                  <a16:creationId xmlns:a16="http://schemas.microsoft.com/office/drawing/2014/main" id="{A043702A-EE9A-B25D-7E42-098D7F0F4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2814637"/>
              <a:ext cx="1295402" cy="28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dsRNA</a:t>
              </a:r>
            </a:p>
          </p:txBody>
        </p:sp>
        <p:sp>
          <p:nvSpPr>
            <p:cNvPr id="62" name="Oval 129">
              <a:extLst>
                <a:ext uri="{FF2B5EF4-FFF2-40B4-BE49-F238E27FC236}">
                  <a16:creationId xmlns:a16="http://schemas.microsoft.com/office/drawing/2014/main" id="{7929092F-34C3-51CF-1129-7032D9E6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347913"/>
              <a:ext cx="838200" cy="838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00">
                <a:cs typeface="Arial" pitchFamily="34" charset="0"/>
              </a:endParaRPr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7221F172-8AD7-404B-C2FF-158B65D84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5424" y="1977475"/>
              <a:ext cx="455241" cy="4561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4" name="Text Box 131">
              <a:extLst>
                <a:ext uri="{FF2B5EF4-FFF2-40B4-BE49-F238E27FC236}">
                  <a16:creationId xmlns:a16="http://schemas.microsoft.com/office/drawing/2014/main" id="{2B33F98B-4C9D-363B-52DB-4A5D291C1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9676" y="1690687"/>
              <a:ext cx="2590799" cy="28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2 bp (double) 3’ overhangs</a:t>
              </a:r>
            </a:p>
          </p:txBody>
        </p:sp>
        <p:sp>
          <p:nvSpPr>
            <p:cNvPr id="65" name="Line 132">
              <a:extLst>
                <a:ext uri="{FF2B5EF4-FFF2-40B4-BE49-F238E27FC236}">
                  <a16:creationId xmlns:a16="http://schemas.microsoft.com/office/drawing/2014/main" id="{C2B236CF-7993-4A73-CD6B-1F5C60C59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9250" y="2634989"/>
              <a:ext cx="0" cy="989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6" name="Line 133">
              <a:extLst>
                <a:ext uri="{FF2B5EF4-FFF2-40B4-BE49-F238E27FC236}">
                  <a16:creationId xmlns:a16="http://schemas.microsoft.com/office/drawing/2014/main" id="{49068A2F-981A-A25B-87D7-CC141884C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6128" y="2630706"/>
              <a:ext cx="0" cy="989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7" name="Text Box 134">
              <a:extLst>
                <a:ext uri="{FF2B5EF4-FFF2-40B4-BE49-F238E27FC236}">
                  <a16:creationId xmlns:a16="http://schemas.microsoft.com/office/drawing/2014/main" id="{A3F2457B-504B-E77B-77CA-6B57CD3F8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4550" y="3346449"/>
              <a:ext cx="1371601" cy="59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Seed sequence</a:t>
              </a:r>
            </a:p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(residues 2-8)</a:t>
              </a:r>
            </a:p>
          </p:txBody>
        </p:sp>
        <p:sp>
          <p:nvSpPr>
            <p:cNvPr id="68" name="Line 137">
              <a:extLst>
                <a:ext uri="{FF2B5EF4-FFF2-40B4-BE49-F238E27FC236}">
                  <a16:creationId xmlns:a16="http://schemas.microsoft.com/office/drawing/2014/main" id="{285E0D40-96EC-69FF-804D-1BBB9A7ABA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327957" y="3413548"/>
              <a:ext cx="753892" cy="3447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  <p:sp>
          <p:nvSpPr>
            <p:cNvPr id="69" name="Text Box 138">
              <a:extLst>
                <a:ext uri="{FF2B5EF4-FFF2-40B4-BE49-F238E27FC236}">
                  <a16:creationId xmlns:a16="http://schemas.microsoft.com/office/drawing/2014/main" id="{BC5BE194-C3FD-5B1A-6AE2-0B46A3F8D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324" y="3971924"/>
              <a:ext cx="2590799" cy="43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Anti-sense or</a:t>
              </a:r>
            </a:p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‘Guide’ strand</a:t>
              </a:r>
            </a:p>
          </p:txBody>
        </p:sp>
        <p:sp>
          <p:nvSpPr>
            <p:cNvPr id="70" name="Text Box 138">
              <a:extLst>
                <a:ext uri="{FF2B5EF4-FFF2-40B4-BE49-F238E27FC236}">
                  <a16:creationId xmlns:a16="http://schemas.microsoft.com/office/drawing/2014/main" id="{186370E6-38DA-E78B-551F-D3D052F47C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63" y="1617663"/>
              <a:ext cx="2590799" cy="280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75000"/>
                </a:lnSpc>
              </a:pPr>
              <a:r>
                <a:rPr lang="en-US" altLang="en-US" sz="1000">
                  <a:ea typeface="Arial Unicode MS" pitchFamily="34" charset="-128"/>
                  <a:cs typeface="Arial" pitchFamily="34" charset="0"/>
                </a:rPr>
                <a:t>Sense strand</a:t>
              </a:r>
            </a:p>
          </p:txBody>
        </p:sp>
        <p:sp>
          <p:nvSpPr>
            <p:cNvPr id="71" name="Line 146">
              <a:extLst>
                <a:ext uri="{FF2B5EF4-FFF2-40B4-BE49-F238E27FC236}">
                  <a16:creationId xmlns:a16="http://schemas.microsoft.com/office/drawing/2014/main" id="{32AF5DEC-8F5C-BF10-BCA0-C9BD4BC43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653" y="1866105"/>
              <a:ext cx="486180" cy="7217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050"/>
            </a:p>
          </p:txBody>
        </p:sp>
      </p:grpSp>
      <p:sp>
        <p:nvSpPr>
          <p:cNvPr id="161" name="Content Placeholder 9">
            <a:extLst>
              <a:ext uri="{FF2B5EF4-FFF2-40B4-BE49-F238E27FC236}">
                <a16:creationId xmlns:a16="http://schemas.microsoft.com/office/drawing/2014/main" id="{8AEFB3C5-D2AE-6483-0F99-5FD183325624}"/>
              </a:ext>
            </a:extLst>
          </p:cNvPr>
          <p:cNvSpPr txBox="1">
            <a:spLocks/>
          </p:cNvSpPr>
          <p:nvPr/>
        </p:nvSpPr>
        <p:spPr>
          <a:xfrm>
            <a:off x="5735538" y="1800892"/>
            <a:ext cx="5095022" cy="248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342892" rtl="0" eaLnBrk="1" latinLnBrk="0" hangingPunct="1">
              <a:spcBef>
                <a:spcPct val="20000"/>
              </a:spcBef>
              <a:buFontTx/>
              <a:buNone/>
              <a:defRPr sz="1500" b="1" kern="1200">
                <a:solidFill>
                  <a:srgbClr val="00A3DC"/>
                </a:solidFill>
                <a:latin typeface="Arial"/>
                <a:ea typeface="+mn-ea"/>
                <a:cs typeface="Arial"/>
              </a:defRPr>
            </a:lvl1pPr>
            <a:lvl2pPr marL="175018" indent="-17501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94088" indent="-175018" algn="l" defTabSz="342892" rtl="0" eaLnBrk="1" latinLnBrk="0" hangingPunct="1">
              <a:spcBef>
                <a:spcPct val="20000"/>
              </a:spcBef>
              <a:buSzPct val="120000"/>
              <a:buFont typeface="Verdana" panose="020B0604030504040204" pitchFamily="34" charset="0"/>
              <a:buChar char="◦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603632" indent="-17501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4pPr>
            <a:lvl5pPr marL="822701" indent="-175018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737373"/>
                </a:solidFill>
                <a:latin typeface="Arial"/>
                <a:ea typeface="+mn-ea"/>
                <a:cs typeface="Arial"/>
              </a:defRPr>
            </a:lvl5pPr>
            <a:lvl6pPr marL="98700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90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6pPr>
            <a:lvl7pPr marL="1112016" indent="-171446" algn="l" defTabSz="342892" rtl="0" eaLnBrk="1" latinLnBrk="0" hangingPunct="1">
              <a:spcBef>
                <a:spcPct val="20000"/>
              </a:spcBef>
              <a:buSzPct val="85000"/>
              <a:buFont typeface="Courier New"/>
              <a:buChar char="o"/>
              <a:defRPr sz="750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7pPr>
            <a:lvl8pPr marL="1283462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675" kern="120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8pPr>
            <a:lvl9pPr marL="1414428" indent="-171446" algn="l" defTabSz="342892" rtl="0" eaLnBrk="1" latinLnBrk="0" hangingPunct="1">
              <a:spcBef>
                <a:spcPct val="20000"/>
              </a:spcBef>
              <a:buFont typeface="Courier New"/>
              <a:buChar char="o"/>
              <a:defRPr sz="600" kern="1200" baseline="0">
                <a:solidFill>
                  <a:srgbClr val="8A8C8C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Characteristics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M.W 12,000-14,000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Size: 2 turns of helix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40 negative charges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Hydrophilic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Hydrated heavily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ca. 5.5 nm X 2 nm</a:t>
            </a:r>
          </a:p>
          <a:p>
            <a:pPr lvl="1">
              <a:buClr>
                <a:schemeClr val="accent3"/>
              </a:buClr>
            </a:pPr>
            <a:r>
              <a:rPr lang="en-US" sz="1600" dirty="0">
                <a:solidFill>
                  <a:schemeClr val="tx2"/>
                </a:solidFill>
              </a:rPr>
              <a:t>Biostability</a:t>
            </a:r>
            <a:endParaRPr lang="en-US" sz="1600" dirty="0"/>
          </a:p>
        </p:txBody>
      </p:sp>
      <p:sp>
        <p:nvSpPr>
          <p:cNvPr id="162" name="Text Placeholder 1">
            <a:extLst>
              <a:ext uri="{FF2B5EF4-FFF2-40B4-BE49-F238E27FC236}">
                <a16:creationId xmlns:a16="http://schemas.microsoft.com/office/drawing/2014/main" id="{A7AA1951-1DFC-7323-94F7-E1785356505A}"/>
              </a:ext>
            </a:extLst>
          </p:cNvPr>
          <p:cNvSpPr txBox="1">
            <a:spLocks/>
          </p:cNvSpPr>
          <p:nvPr/>
        </p:nvSpPr>
        <p:spPr>
          <a:xfrm>
            <a:off x="457200" y="743395"/>
            <a:ext cx="11430000" cy="404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190692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ackCode_101423_v1" id="{E7C2785D-F4E8-BE4E-84E1-E050B63DAB94}" vid="{97BC69AE-D063-C649-BC97-CE1BA3FBD7B1}"/>
    </a:ext>
  </a:extLst>
</a:theme>
</file>

<file path=ppt/theme/theme2.xml><?xml version="1.0" encoding="utf-8"?>
<a:theme xmlns:a="http://schemas.openxmlformats.org/drawingml/2006/main" name="1_Office Theme">
  <a:themeElements>
    <a:clrScheme name="City Therapeutics – Color Palette">
      <a:dk1>
        <a:srgbClr val="231F20"/>
      </a:dk1>
      <a:lt1>
        <a:srgbClr val="FFFFFF"/>
      </a:lt1>
      <a:dk2>
        <a:srgbClr val="0D1820"/>
      </a:dk2>
      <a:lt2>
        <a:srgbClr val="DAD2D8"/>
      </a:lt2>
      <a:accent1>
        <a:srgbClr val="143641"/>
      </a:accent1>
      <a:accent2>
        <a:srgbClr val="0F8B8D"/>
      </a:accent2>
      <a:accent3>
        <a:srgbClr val="28B7B7"/>
      </a:accent3>
      <a:accent4>
        <a:srgbClr val="EB9928"/>
      </a:accent4>
      <a:accent5>
        <a:srgbClr val="FF5557"/>
      </a:accent5>
      <a:accent6>
        <a:srgbClr val="499F68"/>
      </a:accent6>
      <a:hlink>
        <a:srgbClr val="0F8B8D"/>
      </a:hlink>
      <a:folHlink>
        <a:srgbClr val="28B7B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>
            <a:latin typeface="Arial" panose="020B0604020202020204" pitchFamily="34" charset="0"/>
            <a:ea typeface="Helvetica Neue" panose="02000503000000020004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_v2" id="{21F0FE1A-0716-FB40-9E4F-4E3273081B4B}" vid="{ACD71EC1-9D7E-1A42-8D85-F836911FCA53}"/>
    </a:ext>
  </a:extLst>
</a:theme>
</file>

<file path=ppt/theme/theme3.xml><?xml version="1.0" encoding="utf-8"?>
<a:theme xmlns:a="http://schemas.openxmlformats.org/drawingml/2006/main" name="2_Office Theme">
  <a:themeElements>
    <a:clrScheme name="City Therapeutics – Color Palette">
      <a:dk1>
        <a:srgbClr val="231F20"/>
      </a:dk1>
      <a:lt1>
        <a:srgbClr val="FFFFFF"/>
      </a:lt1>
      <a:dk2>
        <a:srgbClr val="0D1820"/>
      </a:dk2>
      <a:lt2>
        <a:srgbClr val="DAD2D8"/>
      </a:lt2>
      <a:accent1>
        <a:srgbClr val="143641"/>
      </a:accent1>
      <a:accent2>
        <a:srgbClr val="0F8B8D"/>
      </a:accent2>
      <a:accent3>
        <a:srgbClr val="28B7B7"/>
      </a:accent3>
      <a:accent4>
        <a:srgbClr val="EB9928"/>
      </a:accent4>
      <a:accent5>
        <a:srgbClr val="FF5557"/>
      </a:accent5>
      <a:accent6>
        <a:srgbClr val="499F68"/>
      </a:accent6>
      <a:hlink>
        <a:srgbClr val="0F8B8D"/>
      </a:hlink>
      <a:folHlink>
        <a:srgbClr val="28B7B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>
            <a:latin typeface="Libre Franklin" pitchFamily="2" charset="77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_v2" id="{21F0FE1A-0716-FB40-9E4F-4E3273081B4B}" vid="{ACD71EC1-9D7E-1A42-8D85-F836911FCA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19063</TotalTime>
  <Words>1756</Words>
  <Application>Microsoft Office PowerPoint</Application>
  <PresentationFormat>Widescreen</PresentationFormat>
  <Paragraphs>573</Paragraphs>
  <Slides>31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MS PGothic</vt:lpstr>
      <vt:lpstr>MS PGothic</vt:lpstr>
      <vt:lpstr>Aptos</vt:lpstr>
      <vt:lpstr>Arial</vt:lpstr>
      <vt:lpstr>Arial Narrow</vt:lpstr>
      <vt:lpstr>Arial Unicode MS</vt:lpstr>
      <vt:lpstr>Calibri</vt:lpstr>
      <vt:lpstr>Calibri Light</vt:lpstr>
      <vt:lpstr>Chalkduster</vt:lpstr>
      <vt:lpstr>Helvetica</vt:lpstr>
      <vt:lpstr>Libre Franklin</vt:lpstr>
      <vt:lpstr>Rockwell</vt:lpstr>
      <vt:lpstr>Wingdings</vt:lpstr>
      <vt:lpstr>Office Theme</vt:lpstr>
      <vt:lpstr>1_Office Theme</vt:lpstr>
      <vt:lpstr>2_Office Theme</vt:lpstr>
      <vt:lpstr>CS ChemDraw Drawing</vt:lpstr>
      <vt:lpstr>Building Alnylam, a Whole New Class of Medicines, and the Importance of Being Unreasonable; and, What’s Next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Next Generation RNAi</vt:lpstr>
      <vt:lpstr>RNAi is transforming medicine and has come of age</vt:lpstr>
      <vt:lpstr>Time to enter RNAi revolution is now</vt:lpstr>
      <vt:lpstr>We are at the dawn of extrahepatic RNAi</vt:lpstr>
      <vt:lpstr>Room for improvement with 1st Generation RNAi</vt:lpstr>
      <vt:lpstr>City Therapeutics Platform</vt:lpstr>
      <vt:lpstr>Our founders are the leaders in RNAi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Alnylam and a Whole New Class of Medicines, and the Importance of Being Unreasonable</dc:title>
  <dc:creator>john maraganore</dc:creator>
  <cp:lastModifiedBy>Gehot, Agnes</cp:lastModifiedBy>
  <cp:revision>27</cp:revision>
  <dcterms:created xsi:type="dcterms:W3CDTF">2023-10-14T00:06:23Z</dcterms:created>
  <dcterms:modified xsi:type="dcterms:W3CDTF">2024-10-03T13:25:34Z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bab825-a111-45e4-86a1-18cee0005896_Enabled">
    <vt:lpwstr>true</vt:lpwstr>
  </property>
  <property fmtid="{D5CDD505-2E9C-101B-9397-08002B2CF9AE}" pid="3" name="MSIP_Label_2bbab825-a111-45e4-86a1-18cee0005896_SetDate">
    <vt:lpwstr>2024-10-03T13:25:28Z</vt:lpwstr>
  </property>
  <property fmtid="{D5CDD505-2E9C-101B-9397-08002B2CF9AE}" pid="4" name="MSIP_Label_2bbab825-a111-45e4-86a1-18cee0005896_Method">
    <vt:lpwstr>Standard</vt:lpwstr>
  </property>
  <property fmtid="{D5CDD505-2E9C-101B-9397-08002B2CF9AE}" pid="5" name="MSIP_Label_2bbab825-a111-45e4-86a1-18cee0005896_Name">
    <vt:lpwstr>2bbab825-a111-45e4-86a1-18cee0005896</vt:lpwstr>
  </property>
  <property fmtid="{D5CDD505-2E9C-101B-9397-08002B2CF9AE}" pid="6" name="MSIP_Label_2bbab825-a111-45e4-86a1-18cee0005896_SiteId">
    <vt:lpwstr>2567d566-604c-408a-8a60-55d0dc9d9d6b</vt:lpwstr>
  </property>
  <property fmtid="{D5CDD505-2E9C-101B-9397-08002B2CF9AE}" pid="7" name="MSIP_Label_2bbab825-a111-45e4-86a1-18cee0005896_ActionId">
    <vt:lpwstr>739f9607-2992-4e1a-a43b-5630d52d5a9e</vt:lpwstr>
  </property>
  <property fmtid="{D5CDD505-2E9C-101B-9397-08002B2CF9AE}" pid="8" name="MSIP_Label_2bbab825-a111-45e4-86a1-18cee0005896_ContentBits">
    <vt:lpwstr>2</vt:lpwstr>
  </property>
  <property fmtid="{D5CDD505-2E9C-101B-9397-08002B2CF9AE}" pid="9" name="ClassificationContentMarkingFooterLocations">
    <vt:lpwstr>Office Theme:8\1_Office Theme:7\2_Office Theme:7</vt:lpwstr>
  </property>
  <property fmtid="{D5CDD505-2E9C-101B-9397-08002B2CF9AE}" pid="10" name="ClassificationContentMarkingFooterText">
    <vt:lpwstr>Information Classification: General</vt:lpwstr>
  </property>
</Properties>
</file>